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5113000" cy="21374100"/>
  <p:notesSz cx="6858000" cy="9144000"/>
  <p:embeddedFontLst>
    <p:embeddedFont>
      <p:font typeface="FBS 산" panose="020B0604020202020204" charset="-127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4" d="100"/>
          <a:sy n="34" d="100"/>
        </p:scale>
        <p:origin x="321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638445" y="1645715"/>
            <a:ext cx="3962628" cy="3672264"/>
          </a:xfrm>
          <a:custGeom>
            <a:avLst/>
            <a:gdLst/>
            <a:ahLst/>
            <a:cxnLst/>
            <a:rect l="l" t="t" r="r" b="b"/>
            <a:pathLst>
              <a:path w="7516744" h="7325408">
                <a:moveTo>
                  <a:pt x="0" y="0"/>
                </a:moveTo>
                <a:lnTo>
                  <a:pt x="7516744" y="0"/>
                </a:lnTo>
                <a:lnTo>
                  <a:pt x="7516744" y="7325408"/>
                </a:lnTo>
                <a:lnTo>
                  <a:pt x="0" y="73254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3"/>
          <p:cNvSpPr txBox="1"/>
          <p:nvPr/>
        </p:nvSpPr>
        <p:spPr>
          <a:xfrm rot="21485097">
            <a:off x="623725" y="839090"/>
            <a:ext cx="8774940" cy="2289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480"/>
              </a:lnSpc>
              <a:spcBef>
                <a:spcPct val="0"/>
              </a:spcBef>
            </a:pPr>
            <a:r>
              <a:rPr lang="en-US" sz="14628">
                <a:solidFill>
                  <a:srgbClr val="000000"/>
                </a:solidFill>
                <a:latin typeface="FBS 산"/>
                <a:ea typeface="FBS 산"/>
                <a:cs typeface="FBS 산"/>
                <a:sym typeface="FBS 산"/>
              </a:rPr>
              <a:t>FANCY A</a:t>
            </a:r>
          </a:p>
        </p:txBody>
      </p:sp>
      <p:sp>
        <p:nvSpPr>
          <p:cNvPr id="4" name="TextBox 4"/>
          <p:cNvSpPr txBox="1"/>
          <p:nvPr/>
        </p:nvSpPr>
        <p:spPr>
          <a:xfrm rot="21485097">
            <a:off x="2156344" y="3216762"/>
            <a:ext cx="9415321" cy="2289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0480"/>
              </a:lnSpc>
              <a:spcBef>
                <a:spcPct val="0"/>
              </a:spcBef>
            </a:pPr>
            <a:r>
              <a:rPr lang="en-US" sz="14628">
                <a:solidFill>
                  <a:srgbClr val="000000"/>
                </a:solidFill>
                <a:latin typeface="FBS 산"/>
                <a:ea typeface="FBS 산"/>
                <a:cs typeface="FBS 산"/>
                <a:sym typeface="FBS 산"/>
              </a:rPr>
              <a:t>CUPPA?</a:t>
            </a:r>
          </a:p>
        </p:txBody>
      </p:sp>
      <p:pic>
        <p:nvPicPr>
          <p:cNvPr id="6" name="Picture 5" descr="A cake with a cherry on top&#10;&#10;AI-generated content may be incorrect.">
            <a:extLst>
              <a:ext uri="{FF2B5EF4-FFF2-40B4-BE49-F238E27FC236}">
                <a16:creationId xmlns:a16="http://schemas.microsoft.com/office/drawing/2014/main" id="{B555E3E2-EBC4-19CE-A34E-73063A1F48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786" y="16588259"/>
            <a:ext cx="4022901" cy="4316281"/>
          </a:xfrm>
          <a:prstGeom prst="rect">
            <a:avLst/>
          </a:prstGeom>
        </p:spPr>
      </p:pic>
      <p:pic>
        <p:nvPicPr>
          <p:cNvPr id="8" name="Picture 7" descr="A group of painted rocks&#10;&#10;AI-generated content may be incorrect.">
            <a:extLst>
              <a:ext uri="{FF2B5EF4-FFF2-40B4-BE49-F238E27FC236}">
                <a16:creationId xmlns:a16="http://schemas.microsoft.com/office/drawing/2014/main" id="{DF81046D-0446-FBDC-488A-100FD594A5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49232" y="8865384"/>
            <a:ext cx="3745945" cy="3675379"/>
          </a:xfrm>
          <a:prstGeom prst="rect">
            <a:avLst/>
          </a:prstGeom>
        </p:spPr>
      </p:pic>
      <p:pic>
        <p:nvPicPr>
          <p:cNvPr id="9" name="Picture 8" descr="A logo of people in a triangle&#10;&#10;AI-generated content may be incorrect.">
            <a:extLst>
              <a:ext uri="{FF2B5EF4-FFF2-40B4-BE49-F238E27FC236}">
                <a16:creationId xmlns:a16="http://schemas.microsoft.com/office/drawing/2014/main" id="{E63C1D3A-2EF7-A36B-2397-EC3D27E60D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17357" y="19365368"/>
            <a:ext cx="2874211" cy="14859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EBE2DAD-2E3A-59AB-1AAC-17BAD4647BAD}"/>
              </a:ext>
            </a:extLst>
          </p:cNvPr>
          <p:cNvSpPr txBox="1"/>
          <p:nvPr/>
        </p:nvSpPr>
        <p:spPr>
          <a:xfrm>
            <a:off x="453488" y="6068268"/>
            <a:ext cx="10171621" cy="94487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4800" b="1" dirty="0">
                <a:solidFill>
                  <a:srgbClr val="69A5DE"/>
                </a:solidFill>
                <a:latin typeface="Calibri Light"/>
              </a:rPr>
              <a:t>Brews &amp; News – Coffee, cake and chat </a:t>
            </a:r>
            <a:endParaRPr lang="en-GB" sz="4800" b="1" dirty="0">
              <a:solidFill>
                <a:srgbClr val="69A5DE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endParaRPr lang="en-GB" sz="4400" dirty="0">
              <a:ea typeface="Calibri"/>
              <a:cs typeface="Calibri"/>
            </a:endParaRPr>
          </a:p>
          <a:p>
            <a:pPr algn="ctr"/>
            <a:r>
              <a:rPr lang="en-GB" sz="4800" b="1" dirty="0">
                <a:solidFill>
                  <a:srgbClr val="E365D1"/>
                </a:solidFill>
                <a:latin typeface="Calibri Light"/>
              </a:rPr>
              <a:t>Wellbeing activities – Pebble Art</a:t>
            </a:r>
            <a:endParaRPr lang="en-GB" sz="4800" b="1" dirty="0">
              <a:solidFill>
                <a:srgbClr val="E365D1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endParaRPr lang="en-GB" sz="4400" dirty="0">
              <a:ea typeface="Calibri"/>
              <a:cs typeface="Calibri"/>
            </a:endParaRPr>
          </a:p>
          <a:p>
            <a:pPr algn="ctr"/>
            <a:r>
              <a:rPr lang="en-GB" sz="4800" b="1" dirty="0">
                <a:solidFill>
                  <a:srgbClr val="C00000"/>
                </a:solidFill>
                <a:latin typeface="Calibri Light"/>
              </a:rPr>
              <a:t>Get to know the new Family Engagement Officer</a:t>
            </a:r>
            <a:endParaRPr lang="en-GB" sz="4800" b="1" dirty="0">
              <a:solidFill>
                <a:srgbClr val="C00000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endParaRPr lang="en-GB" sz="4400" dirty="0">
              <a:ea typeface="Calibri"/>
              <a:cs typeface="Calibri"/>
            </a:endParaRPr>
          </a:p>
          <a:p>
            <a:pPr algn="ctr"/>
            <a:r>
              <a:rPr lang="en-GB" sz="4800" dirty="0">
                <a:solidFill>
                  <a:srgbClr val="00B050"/>
                </a:solidFill>
                <a:latin typeface="Calibri Light"/>
              </a:rPr>
              <a:t> </a:t>
            </a:r>
            <a:r>
              <a:rPr lang="en-GB" sz="4800" b="1" dirty="0">
                <a:solidFill>
                  <a:srgbClr val="00B050"/>
                </a:solidFill>
                <a:latin typeface="Calibri Light"/>
              </a:rPr>
              <a:t>Explore opportunities for you as parents, carers, grandparents </a:t>
            </a:r>
            <a:endParaRPr lang="en-GB" sz="4800" b="1" dirty="0">
              <a:solidFill>
                <a:srgbClr val="00B050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endParaRPr lang="en-GB" sz="4400" dirty="0">
              <a:ea typeface="Calibri"/>
              <a:cs typeface="Calibri"/>
            </a:endParaRPr>
          </a:p>
          <a:p>
            <a:pPr algn="ctr"/>
            <a:r>
              <a:rPr lang="en-GB" sz="4800" b="1" dirty="0">
                <a:solidFill>
                  <a:srgbClr val="FFC000"/>
                </a:solidFill>
                <a:latin typeface="Calibri Light"/>
              </a:rPr>
              <a:t>Share your views about what you would like to do with your children and for your wellbeing and self growth</a:t>
            </a:r>
            <a:endParaRPr lang="en-GB" sz="4800" b="1" dirty="0">
              <a:solidFill>
                <a:srgbClr val="FFC000"/>
              </a:solidFill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BC0CB9-D4A9-7CE8-B444-FFA2147BE917}"/>
              </a:ext>
            </a:extLst>
          </p:cNvPr>
          <p:cNvSpPr txBox="1"/>
          <p:nvPr/>
        </p:nvSpPr>
        <p:spPr>
          <a:xfrm>
            <a:off x="6344995" y="19014498"/>
            <a:ext cx="5272706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7345" indent="-347345"/>
            <a:endParaRPr lang="en-GB">
              <a:ea typeface="Calibri"/>
              <a:cs typeface="Calibri"/>
            </a:endParaRPr>
          </a:p>
          <a:p>
            <a:pPr algn="ctr"/>
            <a:r>
              <a:rPr lang="en-GB" sz="3200" b="1" dirty="0">
                <a:solidFill>
                  <a:srgbClr val="7A1980"/>
                </a:solidFill>
                <a:latin typeface="Calibri Light"/>
              </a:rPr>
              <a:t>Lucy </a:t>
            </a:r>
            <a:r>
              <a:rPr lang="en-GB" sz="3200" b="1" err="1">
                <a:solidFill>
                  <a:srgbClr val="7A1980"/>
                </a:solidFill>
                <a:latin typeface="Calibri Light"/>
              </a:rPr>
              <a:t>Labunsky</a:t>
            </a:r>
            <a:r>
              <a:rPr lang="en-GB" sz="3200" b="1" dirty="0">
                <a:solidFill>
                  <a:srgbClr val="7A1980"/>
                </a:solidFill>
                <a:latin typeface="Calibri Light"/>
              </a:rPr>
              <a:t>-Grayson</a:t>
            </a:r>
            <a:endParaRPr lang="en-GB" sz="3200" b="1">
              <a:solidFill>
                <a:srgbClr val="7A1980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en-GB" sz="3200" b="1" dirty="0">
                <a:solidFill>
                  <a:srgbClr val="7A1980"/>
                </a:solidFill>
                <a:latin typeface="Calibri Light"/>
              </a:rPr>
              <a:t>Family Engagement Officer</a:t>
            </a:r>
            <a:endParaRPr lang="en-GB" sz="3200" b="1">
              <a:solidFill>
                <a:srgbClr val="7A1980"/>
              </a:solidFill>
              <a:latin typeface="Calibri Light"/>
              <a:ea typeface="Calibri Light"/>
              <a:cs typeface="Calibri Light"/>
            </a:endParaRPr>
          </a:p>
          <a:p>
            <a:pPr algn="ctr"/>
            <a:r>
              <a:rPr lang="en-GB" sz="3200" b="1" dirty="0">
                <a:solidFill>
                  <a:srgbClr val="7A1980"/>
                </a:solidFill>
                <a:latin typeface="Calibri Light"/>
              </a:rPr>
              <a:t>07974 063887</a:t>
            </a:r>
            <a:endParaRPr lang="en-GB" sz="3200" b="1">
              <a:solidFill>
                <a:srgbClr val="7A1980"/>
              </a:solidFill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B832DC-2F57-E296-E41D-1064812E2373}"/>
              </a:ext>
            </a:extLst>
          </p:cNvPr>
          <p:cNvSpPr txBox="1"/>
          <p:nvPr/>
        </p:nvSpPr>
        <p:spPr>
          <a:xfrm>
            <a:off x="6108700" y="15867878"/>
            <a:ext cx="7843164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5400" b="1" dirty="0">
                <a:solidFill>
                  <a:srgbClr val="002060"/>
                </a:solidFill>
                <a:latin typeface="Calibri Light"/>
              </a:rPr>
              <a:t>Tuesday 16</a:t>
            </a:r>
            <a:r>
              <a:rPr lang="en-GB" sz="5400" b="1" baseline="30000" dirty="0">
                <a:solidFill>
                  <a:srgbClr val="002060"/>
                </a:solidFill>
                <a:latin typeface="Calibri Light"/>
              </a:rPr>
              <a:t>th</a:t>
            </a:r>
            <a:r>
              <a:rPr lang="en-GB" sz="5400" b="1" dirty="0">
                <a:solidFill>
                  <a:srgbClr val="002060"/>
                </a:solidFill>
                <a:latin typeface="Calibri Light"/>
              </a:rPr>
              <a:t> September </a:t>
            </a:r>
            <a:endParaRPr lang="en-GB" sz="5400" b="1" dirty="0">
              <a:solidFill>
                <a:srgbClr val="002060"/>
              </a:solidFill>
              <a:latin typeface="Calibri Light"/>
              <a:ea typeface="Calibri Light"/>
              <a:cs typeface="Calibri Light"/>
            </a:endParaRPr>
          </a:p>
          <a:p>
            <a:r>
              <a:rPr lang="en-GB" sz="5400" b="1" dirty="0">
                <a:solidFill>
                  <a:srgbClr val="002060"/>
                </a:solidFill>
                <a:latin typeface="Calibri Light"/>
              </a:rPr>
              <a:t>9.15 – 10.30am</a:t>
            </a:r>
            <a:endParaRPr lang="en-GB" sz="5400" b="1" dirty="0">
              <a:solidFill>
                <a:srgbClr val="002060"/>
              </a:solidFill>
              <a:latin typeface="Calibri Light"/>
              <a:ea typeface="Calibri Light"/>
              <a:cs typeface="Calibri Light"/>
            </a:endParaRPr>
          </a:p>
          <a:p>
            <a:r>
              <a:rPr lang="en-GB" sz="5400" b="1" dirty="0">
                <a:solidFill>
                  <a:srgbClr val="002060"/>
                </a:solidFill>
                <a:latin typeface="Calibri Light"/>
              </a:rPr>
              <a:t>Glyncorrwg Primary School</a:t>
            </a:r>
            <a:r>
              <a:rPr lang="en-GB" sz="4800" b="1" dirty="0">
                <a:solidFill>
                  <a:srgbClr val="002060"/>
                </a:solidFill>
                <a:latin typeface="Calibri Light"/>
              </a:rPr>
              <a:t> </a:t>
            </a:r>
            <a:endParaRPr lang="en-GB" sz="4800" b="1" dirty="0">
              <a:solidFill>
                <a:srgbClr val="002060"/>
              </a:solidFill>
              <a:latin typeface="Calibri Light"/>
              <a:ea typeface="Calibri Light"/>
              <a:cs typeface="Calibri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de2990-42d2-4916-8aef-86c290e5a489">
      <Terms xmlns="http://schemas.microsoft.com/office/infopath/2007/PartnerControls"/>
    </lcf76f155ced4ddcb4097134ff3c332f>
    <TaxCatchAll xmlns="630ed499-d315-40ca-a301-d1532e7b9c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1B62B0669B6744B696191A6A2472DE" ma:contentTypeVersion="12" ma:contentTypeDescription="Create a new document." ma:contentTypeScope="" ma:versionID="dafc9fa61098376bb3a067b60544671d">
  <xsd:schema xmlns:xsd="http://www.w3.org/2001/XMLSchema" xmlns:xs="http://www.w3.org/2001/XMLSchema" xmlns:p="http://schemas.microsoft.com/office/2006/metadata/properties" xmlns:ns2="63de2990-42d2-4916-8aef-86c290e5a489" xmlns:ns3="630ed499-d315-40ca-a301-d1532e7b9cd0" targetNamespace="http://schemas.microsoft.com/office/2006/metadata/properties" ma:root="true" ma:fieldsID="f1883d774fc4fef2cdacbf5f4733fa88" ns2:_="" ns3:_="">
    <xsd:import namespace="63de2990-42d2-4916-8aef-86c290e5a489"/>
    <xsd:import namespace="630ed499-d315-40ca-a301-d1532e7b9c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de2990-42d2-4916-8aef-86c290e5a4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287d775-eeb9-418e-98c0-81594eb10f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0ed499-d315-40ca-a301-d1532e7b9cd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94167c7-05c4-4d9c-b009-d52fb3d11171}" ma:internalName="TaxCatchAll" ma:showField="CatchAllData" ma:web="630ed499-d315-40ca-a301-d1532e7b9c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17AFBB-3567-4E0D-8D03-2ADA67263ACA}">
  <ds:schemaRefs>
    <ds:schemaRef ds:uri="http://schemas.microsoft.com/office/2006/metadata/properties"/>
    <ds:schemaRef ds:uri="http://schemas.microsoft.com/office/infopath/2007/PartnerControls"/>
    <ds:schemaRef ds:uri="63de2990-42d2-4916-8aef-86c290e5a489"/>
    <ds:schemaRef ds:uri="630ed499-d315-40ca-a301-d1532e7b9cd0"/>
  </ds:schemaRefs>
</ds:datastoreItem>
</file>

<file path=customXml/itemProps2.xml><?xml version="1.0" encoding="utf-8"?>
<ds:datastoreItem xmlns:ds="http://schemas.openxmlformats.org/officeDocument/2006/customXml" ds:itemID="{58FAFBFE-570B-48D2-813D-4C41887B30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4E8E5D-2630-4CE4-AB38-34A4E2A6EE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de2990-42d2-4916-8aef-86c290e5a489"/>
    <ds:schemaRef ds:uri="630ed499-d315-40ca-a301-d1532e7b9c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FBS 산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Modern Cuppa Tea Food Kitchen Wall Art</dc:title>
  <dc:creator>User</dc:creator>
  <cp:lastModifiedBy>T Hill (Glyncorrwg Primary School)</cp:lastModifiedBy>
  <cp:revision>57</cp:revision>
  <dcterms:created xsi:type="dcterms:W3CDTF">2006-08-16T00:00:00Z</dcterms:created>
  <dcterms:modified xsi:type="dcterms:W3CDTF">2025-09-11T07:58:59Z</dcterms:modified>
  <dc:identifier>DAGyhPCkm2s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0x010100931B62B0669B6744B696191A6A2472DE</vt:lpwstr>
  </property>
  <property fmtid="{D5CDD505-2E9C-101B-9397-08002B2CF9AE}" pid="3" name="MediaServiceImageTags">
    <vt:lpwstr/>
  </property>
</Properties>
</file>