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7" r:id="rId5"/>
    <p:sldId id="258" r:id="rId6"/>
    <p:sldId id="260" r:id="rId7"/>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D02037-7A49-496A-8C26-2311B1EE9A89}" v="7" dt="2025-09-05T11:48:20.7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 Williams (Cilffriw Primary School)" userId="19cf2343-cd90-4fb9-a307-3864810a94f2" providerId="ADAL" clId="{E6D02037-7A49-496A-8C26-2311B1EE9A89}"/>
    <pc:docChg chg="undo custSel addSld modSld">
      <pc:chgData name="N Williams (Cilffriw Primary School)" userId="19cf2343-cd90-4fb9-a307-3864810a94f2" providerId="ADAL" clId="{E6D02037-7A49-496A-8C26-2311B1EE9A89}" dt="2025-09-05T11:51:08.861" v="4540" actId="20577"/>
      <pc:docMkLst>
        <pc:docMk/>
      </pc:docMkLst>
      <pc:sldChg chg="modSp mod">
        <pc:chgData name="N Williams (Cilffriw Primary School)" userId="19cf2343-cd90-4fb9-a307-3864810a94f2" providerId="ADAL" clId="{E6D02037-7A49-496A-8C26-2311B1EE9A89}" dt="2025-09-05T11:49:14.408" v="4538" actId="20577"/>
        <pc:sldMkLst>
          <pc:docMk/>
          <pc:sldMk cId="4011551454" sldId="257"/>
        </pc:sldMkLst>
        <pc:spChg chg="mod">
          <ac:chgData name="N Williams (Cilffriw Primary School)" userId="19cf2343-cd90-4fb9-a307-3864810a94f2" providerId="ADAL" clId="{E6D02037-7A49-496A-8C26-2311B1EE9A89}" dt="2025-09-04T20:22:23.988" v="3136" actId="14100"/>
          <ac:spMkLst>
            <pc:docMk/>
            <pc:sldMk cId="4011551454" sldId="257"/>
            <ac:spMk id="5" creationId="{311C417E-38B9-48F2-8CDF-4934E5F2CD34}"/>
          </ac:spMkLst>
        </pc:spChg>
        <pc:spChg chg="mod">
          <ac:chgData name="N Williams (Cilffriw Primary School)" userId="19cf2343-cd90-4fb9-a307-3864810a94f2" providerId="ADAL" clId="{E6D02037-7A49-496A-8C26-2311B1EE9A89}" dt="2025-09-04T20:22:29.545" v="3137" actId="14100"/>
          <ac:spMkLst>
            <pc:docMk/>
            <pc:sldMk cId="4011551454" sldId="257"/>
            <ac:spMk id="7" creationId="{A32BABFF-7A4C-4D45-B6DC-4032230EE109}"/>
          </ac:spMkLst>
        </pc:spChg>
        <pc:spChg chg="mod">
          <ac:chgData name="N Williams (Cilffriw Primary School)" userId="19cf2343-cd90-4fb9-a307-3864810a94f2" providerId="ADAL" clId="{E6D02037-7A49-496A-8C26-2311B1EE9A89}" dt="2025-09-03T05:23:26.109" v="1636" actId="20577"/>
          <ac:spMkLst>
            <pc:docMk/>
            <pc:sldMk cId="4011551454" sldId="257"/>
            <ac:spMk id="10" creationId="{C9809B9A-5593-4E99-A57B-E84781B20818}"/>
          </ac:spMkLst>
        </pc:spChg>
        <pc:spChg chg="mod">
          <ac:chgData name="N Williams (Cilffriw Primary School)" userId="19cf2343-cd90-4fb9-a307-3864810a94f2" providerId="ADAL" clId="{E6D02037-7A49-496A-8C26-2311B1EE9A89}" dt="2025-09-04T20:21:49.750" v="3131" actId="14100"/>
          <ac:spMkLst>
            <pc:docMk/>
            <pc:sldMk cId="4011551454" sldId="257"/>
            <ac:spMk id="11" creationId="{26D3C1CD-73E9-4F84-90F5-4DC8F164C125}"/>
          </ac:spMkLst>
        </pc:spChg>
        <pc:spChg chg="mod">
          <ac:chgData name="N Williams (Cilffriw Primary School)" userId="19cf2343-cd90-4fb9-a307-3864810a94f2" providerId="ADAL" clId="{E6D02037-7A49-496A-8C26-2311B1EE9A89}" dt="2025-09-04T20:21:45.493" v="3130" actId="14100"/>
          <ac:spMkLst>
            <pc:docMk/>
            <pc:sldMk cId="4011551454" sldId="257"/>
            <ac:spMk id="12" creationId="{10C6AB18-B74E-4478-98A7-5D1E15ED51A6}"/>
          </ac:spMkLst>
        </pc:spChg>
        <pc:spChg chg="mod">
          <ac:chgData name="N Williams (Cilffriw Primary School)" userId="19cf2343-cd90-4fb9-a307-3864810a94f2" providerId="ADAL" clId="{E6D02037-7A49-496A-8C26-2311B1EE9A89}" dt="2025-09-04T20:21:56.317" v="3132" actId="14100"/>
          <ac:spMkLst>
            <pc:docMk/>
            <pc:sldMk cId="4011551454" sldId="257"/>
            <ac:spMk id="13" creationId="{0462A747-95B2-4A9C-876E-7C74DEF6D54C}"/>
          </ac:spMkLst>
        </pc:spChg>
        <pc:spChg chg="mod">
          <ac:chgData name="N Williams (Cilffriw Primary School)" userId="19cf2343-cd90-4fb9-a307-3864810a94f2" providerId="ADAL" clId="{E6D02037-7A49-496A-8C26-2311B1EE9A89}" dt="2025-09-04T20:21:25.863" v="3127" actId="14100"/>
          <ac:spMkLst>
            <pc:docMk/>
            <pc:sldMk cId="4011551454" sldId="257"/>
            <ac:spMk id="14" creationId="{A6937A11-647C-4187-B77A-13DE1237C151}"/>
          </ac:spMkLst>
        </pc:spChg>
        <pc:spChg chg="mod">
          <ac:chgData name="N Williams (Cilffriw Primary School)" userId="19cf2343-cd90-4fb9-a307-3864810a94f2" providerId="ADAL" clId="{E6D02037-7A49-496A-8C26-2311B1EE9A89}" dt="2025-09-04T20:22:00.094" v="3133" actId="1076"/>
          <ac:spMkLst>
            <pc:docMk/>
            <pc:sldMk cId="4011551454" sldId="257"/>
            <ac:spMk id="17" creationId="{C10775BD-B731-4ED7-8953-1ABEBC6577F9}"/>
          </ac:spMkLst>
        </pc:spChg>
        <pc:spChg chg="mod">
          <ac:chgData name="N Williams (Cilffriw Primary School)" userId="19cf2343-cd90-4fb9-a307-3864810a94f2" providerId="ADAL" clId="{E6D02037-7A49-496A-8C26-2311B1EE9A89}" dt="2025-09-05T11:49:14.408" v="4538" actId="20577"/>
          <ac:spMkLst>
            <pc:docMk/>
            <pc:sldMk cId="4011551454" sldId="257"/>
            <ac:spMk id="19" creationId="{65D9521A-A16B-4DE0-BD45-B9F3827CABBD}"/>
          </ac:spMkLst>
        </pc:spChg>
        <pc:spChg chg="mod">
          <ac:chgData name="N Williams (Cilffriw Primary School)" userId="19cf2343-cd90-4fb9-a307-3864810a94f2" providerId="ADAL" clId="{E6D02037-7A49-496A-8C26-2311B1EE9A89}" dt="2025-09-05T11:49:06.057" v="4528" actId="403"/>
          <ac:spMkLst>
            <pc:docMk/>
            <pc:sldMk cId="4011551454" sldId="257"/>
            <ac:spMk id="22" creationId="{32F4A8B3-FE81-48FA-9F7C-27D2126913F6}"/>
          </ac:spMkLst>
        </pc:spChg>
        <pc:spChg chg="mod">
          <ac:chgData name="N Williams (Cilffriw Primary School)" userId="19cf2343-cd90-4fb9-a307-3864810a94f2" providerId="ADAL" clId="{E6D02037-7A49-496A-8C26-2311B1EE9A89}" dt="2025-09-05T11:44:40.521" v="4091" actId="1076"/>
          <ac:spMkLst>
            <pc:docMk/>
            <pc:sldMk cId="4011551454" sldId="257"/>
            <ac:spMk id="23" creationId="{32BB8C59-37EA-4B1C-867D-1BD38CD86AFC}"/>
          </ac:spMkLst>
        </pc:spChg>
        <pc:grpChg chg="mod">
          <ac:chgData name="N Williams (Cilffriw Primary School)" userId="19cf2343-cd90-4fb9-a307-3864810a94f2" providerId="ADAL" clId="{E6D02037-7A49-496A-8C26-2311B1EE9A89}" dt="2025-09-04T20:22:33.886" v="3138" actId="1076"/>
          <ac:grpSpMkLst>
            <pc:docMk/>
            <pc:sldMk cId="4011551454" sldId="257"/>
            <ac:grpSpMk id="21" creationId="{DFD320AC-6EA5-4F6F-AF99-F1192A82D171}"/>
          </ac:grpSpMkLst>
        </pc:grpChg>
        <pc:picChg chg="mod">
          <ac:chgData name="N Williams (Cilffriw Primary School)" userId="19cf2343-cd90-4fb9-a307-3864810a94f2" providerId="ADAL" clId="{E6D02037-7A49-496A-8C26-2311B1EE9A89}" dt="2025-09-04T20:23:29.240" v="3144" actId="14100"/>
          <ac:picMkLst>
            <pc:docMk/>
            <pc:sldMk cId="4011551454" sldId="257"/>
            <ac:picMk id="9" creationId="{FA67116C-EA95-9EE1-FF80-BCE327F2EB61}"/>
          </ac:picMkLst>
        </pc:picChg>
      </pc:sldChg>
      <pc:sldChg chg="modSp mod">
        <pc:chgData name="N Williams (Cilffriw Primary School)" userId="19cf2343-cd90-4fb9-a307-3864810a94f2" providerId="ADAL" clId="{E6D02037-7A49-496A-8C26-2311B1EE9A89}" dt="2025-09-05T11:51:08.861" v="4540" actId="20577"/>
        <pc:sldMkLst>
          <pc:docMk/>
          <pc:sldMk cId="980795044" sldId="258"/>
        </pc:sldMkLst>
        <pc:spChg chg="mod">
          <ac:chgData name="N Williams (Cilffriw Primary School)" userId="19cf2343-cd90-4fb9-a307-3864810a94f2" providerId="ADAL" clId="{E6D02037-7A49-496A-8C26-2311B1EE9A89}" dt="2025-09-04T20:17:25.331" v="3120" actId="20577"/>
          <ac:spMkLst>
            <pc:docMk/>
            <pc:sldMk cId="980795044" sldId="258"/>
            <ac:spMk id="12" creationId="{10C6AB18-B74E-4478-98A7-5D1E15ED51A6}"/>
          </ac:spMkLst>
        </pc:spChg>
        <pc:spChg chg="mod">
          <ac:chgData name="N Williams (Cilffriw Primary School)" userId="19cf2343-cd90-4fb9-a307-3864810a94f2" providerId="ADAL" clId="{E6D02037-7A49-496A-8C26-2311B1EE9A89}" dt="2025-09-04T20:16:10.542" v="3116" actId="1076"/>
          <ac:spMkLst>
            <pc:docMk/>
            <pc:sldMk cId="980795044" sldId="258"/>
            <ac:spMk id="18" creationId="{C90431D7-420C-46BC-A823-4A9500BD6A64}"/>
          </ac:spMkLst>
        </pc:spChg>
        <pc:spChg chg="mod">
          <ac:chgData name="N Williams (Cilffriw Primary School)" userId="19cf2343-cd90-4fb9-a307-3864810a94f2" providerId="ADAL" clId="{E6D02037-7A49-496A-8C26-2311B1EE9A89}" dt="2025-09-03T05:09:05.822" v="1614" actId="1076"/>
          <ac:spMkLst>
            <pc:docMk/>
            <pc:sldMk cId="980795044" sldId="258"/>
            <ac:spMk id="22" creationId="{2854AEB1-C1E0-4C25-96B9-2AC40F0B9632}"/>
          </ac:spMkLst>
        </pc:spChg>
        <pc:spChg chg="mod">
          <ac:chgData name="N Williams (Cilffriw Primary School)" userId="19cf2343-cd90-4fb9-a307-3864810a94f2" providerId="ADAL" clId="{E6D02037-7A49-496A-8C26-2311B1EE9A89}" dt="2025-09-03T05:09:01.747" v="1613" actId="1076"/>
          <ac:spMkLst>
            <pc:docMk/>
            <pc:sldMk cId="980795044" sldId="258"/>
            <ac:spMk id="30" creationId="{37891CE8-D72A-4999-8FCE-BF6FA75D9B5D}"/>
          </ac:spMkLst>
        </pc:spChg>
        <pc:spChg chg="mod">
          <ac:chgData name="N Williams (Cilffriw Primary School)" userId="19cf2343-cd90-4fb9-a307-3864810a94f2" providerId="ADAL" clId="{E6D02037-7A49-496A-8C26-2311B1EE9A89}" dt="2025-09-03T04:53:55.942" v="1218" actId="20577"/>
          <ac:spMkLst>
            <pc:docMk/>
            <pc:sldMk cId="980795044" sldId="258"/>
            <ac:spMk id="37" creationId="{904C273E-185D-46B3-A1E6-34A11F256093}"/>
          </ac:spMkLst>
        </pc:spChg>
        <pc:spChg chg="mod">
          <ac:chgData name="N Williams (Cilffriw Primary School)" userId="19cf2343-cd90-4fb9-a307-3864810a94f2" providerId="ADAL" clId="{E6D02037-7A49-496A-8C26-2311B1EE9A89}" dt="2025-09-05T11:51:08.861" v="4540" actId="20577"/>
          <ac:spMkLst>
            <pc:docMk/>
            <pc:sldMk cId="980795044" sldId="258"/>
            <ac:spMk id="41" creationId="{9135CE71-E6E6-4E9A-8D5C-93804FD69481}"/>
          </ac:spMkLst>
        </pc:spChg>
        <pc:spChg chg="mod">
          <ac:chgData name="N Williams (Cilffriw Primary School)" userId="19cf2343-cd90-4fb9-a307-3864810a94f2" providerId="ADAL" clId="{E6D02037-7A49-496A-8C26-2311B1EE9A89}" dt="2025-09-04T20:10:42.110" v="3077" actId="20577"/>
          <ac:spMkLst>
            <pc:docMk/>
            <pc:sldMk cId="980795044" sldId="258"/>
            <ac:spMk id="42" creationId="{4C171CC1-8B1A-4281-97CA-C2F41CAD63F3}"/>
          </ac:spMkLst>
        </pc:spChg>
        <pc:spChg chg="mod">
          <ac:chgData name="N Williams (Cilffriw Primary School)" userId="19cf2343-cd90-4fb9-a307-3864810a94f2" providerId="ADAL" clId="{E6D02037-7A49-496A-8C26-2311B1EE9A89}" dt="2025-09-05T11:46:43.448" v="4396" actId="20577"/>
          <ac:spMkLst>
            <pc:docMk/>
            <pc:sldMk cId="980795044" sldId="258"/>
            <ac:spMk id="43" creationId="{2074657F-C227-4532-9AC4-949C0A923C06}"/>
          </ac:spMkLst>
        </pc:spChg>
        <pc:spChg chg="mod">
          <ac:chgData name="N Williams (Cilffriw Primary School)" userId="19cf2343-cd90-4fb9-a307-3864810a94f2" providerId="ADAL" clId="{E6D02037-7A49-496A-8C26-2311B1EE9A89}" dt="2025-09-05T11:46:06.994" v="4296" actId="20577"/>
          <ac:spMkLst>
            <pc:docMk/>
            <pc:sldMk cId="980795044" sldId="258"/>
            <ac:spMk id="44" creationId="{1A4F963A-E2F0-43C3-B4AF-465794AB162A}"/>
          </ac:spMkLst>
        </pc:spChg>
        <pc:spChg chg="mod">
          <ac:chgData name="N Williams (Cilffriw Primary School)" userId="19cf2343-cd90-4fb9-a307-3864810a94f2" providerId="ADAL" clId="{E6D02037-7A49-496A-8C26-2311B1EE9A89}" dt="2025-09-05T11:48:42.270" v="4527" actId="20577"/>
          <ac:spMkLst>
            <pc:docMk/>
            <pc:sldMk cId="980795044" sldId="258"/>
            <ac:spMk id="47" creationId="{D3B2D1C6-A9C9-4EE2-BA29-79EB20FE35AB}"/>
          </ac:spMkLst>
        </pc:spChg>
      </pc:sldChg>
      <pc:sldChg chg="modSp add mod">
        <pc:chgData name="N Williams (Cilffriw Primary School)" userId="19cf2343-cd90-4fb9-a307-3864810a94f2" providerId="ADAL" clId="{E6D02037-7A49-496A-8C26-2311B1EE9A89}" dt="2025-09-05T11:24:46.626" v="3264" actId="1076"/>
        <pc:sldMkLst>
          <pc:docMk/>
          <pc:sldMk cId="2385879682" sldId="260"/>
        </pc:sldMkLst>
        <pc:spChg chg="mod">
          <ac:chgData name="N Williams (Cilffriw Primary School)" userId="19cf2343-cd90-4fb9-a307-3864810a94f2" providerId="ADAL" clId="{E6D02037-7A49-496A-8C26-2311B1EE9A89}" dt="2025-09-05T11:24:46.626" v="3264" actId="1076"/>
          <ac:spMkLst>
            <pc:docMk/>
            <pc:sldMk cId="2385879682" sldId="260"/>
            <ac:spMk id="22" creationId="{96DD7730-B7D3-DA4B-CA5C-BD7B1173FEF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237D502-8BC5-42E2-BB85-A1D233983D37}" type="datetimeFigureOut">
              <a:rPr lang="en-GB" smtClean="0"/>
              <a:t>05/09/2025</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942E68B-F72A-4541-9B78-95E32CA68706}" type="slidenum">
              <a:rPr lang="en-GB" smtClean="0"/>
              <a:t>‹#›</a:t>
            </a:fld>
            <a:endParaRPr lang="en-GB"/>
          </a:p>
        </p:txBody>
      </p:sp>
    </p:spTree>
    <p:extLst>
      <p:ext uri="{BB962C8B-B14F-4D97-AF65-F5344CB8AC3E}">
        <p14:creationId xmlns:p14="http://schemas.microsoft.com/office/powerpoint/2010/main" val="3676967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942E68B-F72A-4541-9B78-95E32CA68706}" type="slidenum">
              <a:rPr lang="en-GB" smtClean="0"/>
              <a:t>1</a:t>
            </a:fld>
            <a:endParaRPr lang="en-GB"/>
          </a:p>
        </p:txBody>
      </p:sp>
    </p:spTree>
    <p:extLst>
      <p:ext uri="{BB962C8B-B14F-4D97-AF65-F5344CB8AC3E}">
        <p14:creationId xmlns:p14="http://schemas.microsoft.com/office/powerpoint/2010/main" val="1360384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08C3B-E443-D06A-F0FB-86CE488183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9DD700-13CB-B7A4-C4AE-7040E95628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EB3750-4455-7285-7104-69B158A90F36}"/>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5990104-BCE6-A114-1F1E-9DAC0829A178}"/>
              </a:ext>
            </a:extLst>
          </p:cNvPr>
          <p:cNvSpPr>
            <a:spLocks noGrp="1"/>
          </p:cNvSpPr>
          <p:nvPr>
            <p:ph type="sldNum" sz="quarter" idx="10"/>
          </p:nvPr>
        </p:nvSpPr>
        <p:spPr/>
        <p:txBody>
          <a:bodyPr/>
          <a:lstStyle/>
          <a:p>
            <a:fld id="{8942E68B-F72A-4541-9B78-95E32CA68706}" type="slidenum">
              <a:rPr lang="en-GB" smtClean="0"/>
              <a:t>3</a:t>
            </a:fld>
            <a:endParaRPr lang="en-GB"/>
          </a:p>
        </p:txBody>
      </p:sp>
    </p:spTree>
    <p:extLst>
      <p:ext uri="{BB962C8B-B14F-4D97-AF65-F5344CB8AC3E}">
        <p14:creationId xmlns:p14="http://schemas.microsoft.com/office/powerpoint/2010/main" val="381203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E65B-C4C9-4C4A-BD67-AE51ABD711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7EDDBA5-F511-4302-BE97-9638E8051C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C4BD98A-573A-4B7D-B5FD-9504013DC6E1}"/>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FD1C8CFC-E7A4-411B-BE07-1EAF9EF45A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D4F446-142E-4F25-BE01-B15E1DA8826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619608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E00B6-99A3-495F-88F6-7C03B145565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3F7BF7-08A8-4E3E-8038-4AB56CD312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AE05FB-E64E-472F-8C09-73D0C13867E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0174C503-89CE-40E1-B68C-E3D8647759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31ECCC-F247-48A1-AD9A-F0342D906E0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30004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F7A26D-1B6B-4E31-B57C-0C84B4DDCC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F6B9D8-7C08-4A81-9E44-12112C538C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DE9278-40BE-4B58-9FB1-F28491F8595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DB0F62EC-AFDB-4363-8FD7-2D54FBE628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D16B7F-E680-460D-9F0A-76A258A33FA2}"/>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50806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C3108-C81F-4709-8658-79DFE8ACCB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F67A04-1908-4749-9C87-5D9A07C18C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31F5C0-53B9-4A26-96E3-A1283312CA7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EE6E938E-456D-49CA-8D27-E28B270C94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A45AD4-8287-4770-9A7C-E589859E9FEB}"/>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488598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100FE-657A-47D2-BA4F-5BE612445C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A02C2E-C337-4866-8A37-A8BBFE806B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5E74360-9B5F-44C7-B3DB-3559F322565F}"/>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B8E6AACB-D0F4-4B0A-A64A-7B037DF312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F15F9B-71F7-48C6-9ABC-30713CA1CCBB}"/>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76102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A6DB-71B2-4A12-8F98-3E3F158019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B32329-ED8C-442F-BF8D-C9B03F1235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5074B6C-3590-400E-B775-7AD4E9BF6F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21FB34-2768-4A51-90AA-506282AC5AD0}"/>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E795EB1E-DDE5-4419-B84C-161B6FED4C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65B706-60FA-4265-906C-DCC9DBE03F30}"/>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73667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BE9D-2DF6-4827-B6E9-2974CADAD3E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C86886-EB69-44D6-A812-2998D4D05B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43B5E9-4CB8-4A21-B0CF-13E7E6BEB0A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059F40-4455-43CA-84B9-05014A34C7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0137238-4886-487F-82C9-AEEF49B9F4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3889AA-69FB-4EC7-8201-8264EFC3F7D2}"/>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8" name="Footer Placeholder 7">
            <a:extLst>
              <a:ext uri="{FF2B5EF4-FFF2-40B4-BE49-F238E27FC236}">
                <a16:creationId xmlns:a16="http://schemas.microsoft.com/office/drawing/2014/main" id="{43342094-7A17-41D4-A49E-F32E0B7194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4E3CE44-02EF-40D6-BB8C-AB73914CD90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94806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38402-6C3A-4C00-848E-F404078433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FB2CA3-A118-48CE-969C-F3CF32CDE49F}"/>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4" name="Footer Placeholder 3">
            <a:extLst>
              <a:ext uri="{FF2B5EF4-FFF2-40B4-BE49-F238E27FC236}">
                <a16:creationId xmlns:a16="http://schemas.microsoft.com/office/drawing/2014/main" id="{80FE35A0-99BC-4C21-84FD-165DEFD2929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9B6DE84-7E8C-4861-A9CA-A1FED70382DD}"/>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64611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EB7EF3-3229-402B-9643-8012A4C58495}"/>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3" name="Footer Placeholder 2">
            <a:extLst>
              <a:ext uri="{FF2B5EF4-FFF2-40B4-BE49-F238E27FC236}">
                <a16:creationId xmlns:a16="http://schemas.microsoft.com/office/drawing/2014/main" id="{5A52DC02-6B1A-4416-9DF5-D9729FA908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1EC45A-1B09-444B-AA73-75C3B80AC865}"/>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91133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9EE7-3060-40E6-AB18-9B995C73D9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2071A6-0BBB-4D63-A365-A148057CA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0101C5F-14CB-4143-A9FA-C373E99CE8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4642E7-F914-4324-B32C-B6EA381E116B}"/>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A16295A8-FF2B-4FA2-883A-0EF6BD7787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A8D87E-3580-449B-93C8-ACEFD8F10DF4}"/>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351019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B576-390C-40FF-A0F8-4723E5F3C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2D7CA6-9CE8-41FB-8A0D-9936C48E3D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AA5ED0-6C23-4454-926E-65140C96E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075EE3-675E-4D66-BD60-2B78094B1680}"/>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98015549-681B-4FEA-89DC-3B8B6B8DA9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20DA5D-742B-405D-B87A-7933CCDC26BE}"/>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9154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9CEF32-C8D4-42BA-AC32-DAE1E591F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B7D07E-705E-497B-84D0-F6A78EBE9B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F446B5-1689-466B-9AA0-A4D6BDE082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244016CC-FB22-4DFC-8B88-4B3F4CEA02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8384504-6B6A-46F3-980D-A18FD6A49C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D3BF1-1E90-4003-A339-48BAF379B3B8}" type="slidenum">
              <a:rPr lang="en-GB" smtClean="0"/>
              <a:t>‹#›</a:t>
            </a:fld>
            <a:endParaRPr lang="en-GB"/>
          </a:p>
        </p:txBody>
      </p:sp>
    </p:spTree>
    <p:extLst>
      <p:ext uri="{BB962C8B-B14F-4D97-AF65-F5344CB8AC3E}">
        <p14:creationId xmlns:p14="http://schemas.microsoft.com/office/powerpoint/2010/main" val="67312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hyperlink" Target="mailto:office@cilffriw.npt.gov.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unicef.org.uk/what-we-do/un-convention-child-rights/"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amnesty.org.uk/education-resources-childrens-human-rights?utm_source=chatgpt.com" TargetMode="External"/><Relationship Id="rId4" Type="http://schemas.openxmlformats.org/officeDocument/2006/relationships/hyperlink" Target="https://www.unicef.org/parenting/child-care/how-to-teach-young-children-about-right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DFD320AC-6EA5-4F6F-AF99-F1192A82D171}"/>
              </a:ext>
            </a:extLst>
          </p:cNvPr>
          <p:cNvGrpSpPr/>
          <p:nvPr/>
        </p:nvGrpSpPr>
        <p:grpSpPr>
          <a:xfrm>
            <a:off x="27791" y="59978"/>
            <a:ext cx="12192000" cy="6858000"/>
            <a:chOff x="0" y="0"/>
            <a:chExt cx="12192000" cy="6858000"/>
          </a:xfrm>
        </p:grpSpPr>
        <p:sp>
          <p:nvSpPr>
            <p:cNvPr id="4" name="Rectangle 3">
              <a:extLst>
                <a:ext uri="{FF2B5EF4-FFF2-40B4-BE49-F238E27FC236}">
                  <a16:creationId xmlns:a16="http://schemas.microsoft.com/office/drawing/2014/main" id="{5A8528E0-2CA6-4B5A-9ACC-CB6AAA80B47C}"/>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ABD82373-323C-4326-85C1-F9B52B8D75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792" y="164970"/>
              <a:ext cx="11886415" cy="6570482"/>
            </a:xfrm>
            <a:prstGeom prst="rect">
              <a:avLst/>
            </a:prstGeom>
          </p:spPr>
        </p:pic>
        <p:sp>
          <p:nvSpPr>
            <p:cNvPr id="2" name="Rectangle 1">
              <a:extLst>
                <a:ext uri="{FF2B5EF4-FFF2-40B4-BE49-F238E27FC236}">
                  <a16:creationId xmlns:a16="http://schemas.microsoft.com/office/drawing/2014/main" id="{91FA750C-93DC-4B1A-80E3-34248F7F3636}"/>
                </a:ext>
              </a:extLst>
            </p:cNvPr>
            <p:cNvSpPr/>
            <p:nvPr/>
          </p:nvSpPr>
          <p:spPr>
            <a:xfrm>
              <a:off x="339366" y="358219"/>
              <a:ext cx="11490246" cy="88611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311C417E-38B9-48F2-8CDF-4934E5F2CD34}"/>
                </a:ext>
              </a:extLst>
            </p:cNvPr>
            <p:cNvSpPr/>
            <p:nvPr/>
          </p:nvSpPr>
          <p:spPr>
            <a:xfrm>
              <a:off x="4018959" y="1370454"/>
              <a:ext cx="7321486" cy="240496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A32BABFF-7A4C-4D45-B6DC-4032230EE109}"/>
                </a:ext>
              </a:extLst>
            </p:cNvPr>
            <p:cNvSpPr/>
            <p:nvPr/>
          </p:nvSpPr>
          <p:spPr>
            <a:xfrm>
              <a:off x="253915" y="1415100"/>
              <a:ext cx="3384831" cy="236822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C9809B9A-5593-4E99-A57B-E84781B20818}"/>
                </a:ext>
              </a:extLst>
            </p:cNvPr>
            <p:cNvSpPr/>
            <p:nvPr/>
          </p:nvSpPr>
          <p:spPr>
            <a:xfrm>
              <a:off x="253915" y="466937"/>
              <a:ext cx="10607386" cy="707886"/>
            </a:xfrm>
            <a:prstGeom prst="rect">
              <a:avLst/>
            </a:prstGeom>
            <a:noFill/>
          </p:spPr>
          <p:txBody>
            <a:bodyPr wrap="square" lIns="91440" tIns="45720" rIns="91440" bIns="45720" anchor="t">
              <a:spAutoFit/>
            </a:bodyPr>
            <a:lstStyle/>
            <a:p>
              <a:pPr algn="ctr"/>
              <a:r>
                <a:rPr lang="en-US" sz="4000" dirty="0">
                  <a:ln w="0"/>
                  <a:solidFill>
                    <a:srgbClr val="33CC33"/>
                  </a:solidFill>
                  <a:effectLst>
                    <a:outerShdw blurRad="38100" dist="25400" dir="5400000" algn="ctr" rotWithShape="0">
                      <a:srgbClr val="6E747A">
                        <a:alpha val="43000"/>
                      </a:srgbClr>
                    </a:outerShdw>
                  </a:effectLst>
                </a:rPr>
                <a:t>Autumn Term 2025- Class 8</a:t>
              </a:r>
            </a:p>
          </p:txBody>
        </p:sp>
        <p:sp>
          <p:nvSpPr>
            <p:cNvPr id="11" name="Rectangle 10">
              <a:extLst>
                <a:ext uri="{FF2B5EF4-FFF2-40B4-BE49-F238E27FC236}">
                  <a16:creationId xmlns:a16="http://schemas.microsoft.com/office/drawing/2014/main" id="{26D3C1CD-73E9-4F84-90F5-4DC8F164C125}"/>
                </a:ext>
              </a:extLst>
            </p:cNvPr>
            <p:cNvSpPr/>
            <p:nvPr/>
          </p:nvSpPr>
          <p:spPr>
            <a:xfrm>
              <a:off x="253915" y="3841780"/>
              <a:ext cx="11102216" cy="282642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0C6AB18-B74E-4478-98A7-5D1E15ED51A6}"/>
                </a:ext>
              </a:extLst>
            </p:cNvPr>
            <p:cNvSpPr/>
            <p:nvPr/>
          </p:nvSpPr>
          <p:spPr>
            <a:xfrm>
              <a:off x="439223" y="1502054"/>
              <a:ext cx="3067548" cy="2164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0462A747-95B2-4A9C-876E-7C74DEF6D54C}"/>
                </a:ext>
              </a:extLst>
            </p:cNvPr>
            <p:cNvSpPr/>
            <p:nvPr/>
          </p:nvSpPr>
          <p:spPr>
            <a:xfrm>
              <a:off x="381860" y="3938281"/>
              <a:ext cx="10823871" cy="26347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a:extLst>
                <a:ext uri="{FF2B5EF4-FFF2-40B4-BE49-F238E27FC236}">
                  <a16:creationId xmlns:a16="http://schemas.microsoft.com/office/drawing/2014/main" id="{A6937A11-647C-4187-B77A-13DE1237C151}"/>
                </a:ext>
              </a:extLst>
            </p:cNvPr>
            <p:cNvSpPr/>
            <p:nvPr/>
          </p:nvSpPr>
          <p:spPr>
            <a:xfrm>
              <a:off x="4130837" y="1491967"/>
              <a:ext cx="7052059" cy="21740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2BBC275D-BF9F-4DF4-B4D1-658F6E6BD9CD}"/>
                </a:ext>
              </a:extLst>
            </p:cNvPr>
            <p:cNvSpPr/>
            <p:nvPr/>
          </p:nvSpPr>
          <p:spPr>
            <a:xfrm>
              <a:off x="381860" y="1456964"/>
              <a:ext cx="2366802" cy="369332"/>
            </a:xfrm>
            <a:prstGeom prst="rect">
              <a:avLst/>
            </a:prstGeom>
            <a:noFill/>
          </p:spPr>
          <p:txBody>
            <a:bodyPr wrap="none" lIns="91440" tIns="45720" rIns="91440" bIns="45720" anchor="t">
              <a:spAutoFit/>
            </a:bodyPr>
            <a:lstStyle/>
            <a:p>
              <a:pPr algn="ctr"/>
              <a:r>
                <a:rPr lang="en-US" b="1">
                  <a:ln w="0"/>
                  <a:solidFill>
                    <a:srgbClr val="33CC33"/>
                  </a:solidFill>
                  <a:effectLst>
                    <a:outerShdw blurRad="38100" dist="25400" dir="5400000" algn="ctr" rotWithShape="0">
                      <a:srgbClr val="6E747A">
                        <a:alpha val="43000"/>
                      </a:srgbClr>
                    </a:outerShdw>
                  </a:effectLst>
                </a:rPr>
                <a:t>DATES FOR THE DIARY!</a:t>
              </a:r>
            </a:p>
          </p:txBody>
        </p:sp>
        <p:sp>
          <p:nvSpPr>
            <p:cNvPr id="17" name="Rectangle 16">
              <a:extLst>
                <a:ext uri="{FF2B5EF4-FFF2-40B4-BE49-F238E27FC236}">
                  <a16:creationId xmlns:a16="http://schemas.microsoft.com/office/drawing/2014/main" id="{C10775BD-B731-4ED7-8953-1ABEBC6577F9}"/>
                </a:ext>
              </a:extLst>
            </p:cNvPr>
            <p:cNvSpPr/>
            <p:nvPr/>
          </p:nvSpPr>
          <p:spPr>
            <a:xfrm>
              <a:off x="1901246" y="3944814"/>
              <a:ext cx="7312724" cy="307777"/>
            </a:xfrm>
            <a:prstGeom prst="rect">
              <a:avLst/>
            </a:prstGeom>
            <a:noFill/>
          </p:spPr>
          <p:txBody>
            <a:bodyPr wrap="square" lIns="91440" tIns="45720" rIns="91440" bIns="45720" anchor="t">
              <a:spAutoFit/>
            </a:bodyPr>
            <a:lstStyle/>
            <a:p>
              <a:pPr algn="ctr"/>
              <a:r>
                <a:rPr lang="en-US" sz="1400" b="1" dirty="0">
                  <a:ln w="0"/>
                  <a:solidFill>
                    <a:srgbClr val="33CC33"/>
                  </a:solidFill>
                  <a:effectLst>
                    <a:outerShdw blurRad="38100" dist="25400" dir="5400000" algn="ctr" rotWithShape="0">
                      <a:srgbClr val="6E747A">
                        <a:alpha val="43000"/>
                      </a:srgbClr>
                    </a:outerShdw>
                  </a:effectLst>
                </a:rPr>
                <a:t>THINGS YOU NEED TO KNOW...</a:t>
              </a:r>
              <a:endParaRPr lang="en-US" sz="1400" dirty="0">
                <a:ln w="0"/>
                <a:solidFill>
                  <a:schemeClr val="accent1"/>
                </a:solidFill>
                <a:effectLst>
                  <a:outerShdw blurRad="38100" dist="25400" dir="5400000" algn="ctr" rotWithShape="0">
                    <a:srgbClr val="6E747A">
                      <a:alpha val="43000"/>
                    </a:srgbClr>
                  </a:outerShdw>
                </a:effectLst>
              </a:endParaRPr>
            </a:p>
          </p:txBody>
        </p:sp>
        <p:sp>
          <p:nvSpPr>
            <p:cNvPr id="19" name="TextBox 18">
              <a:extLst>
                <a:ext uri="{FF2B5EF4-FFF2-40B4-BE49-F238E27FC236}">
                  <a16:creationId xmlns:a16="http://schemas.microsoft.com/office/drawing/2014/main" id="{65D9521A-A16B-4DE0-BD45-B9F3827CABBD}"/>
                </a:ext>
              </a:extLst>
            </p:cNvPr>
            <p:cNvSpPr txBox="1"/>
            <p:nvPr/>
          </p:nvSpPr>
          <p:spPr>
            <a:xfrm>
              <a:off x="4058841" y="1476048"/>
              <a:ext cx="7158270" cy="2123658"/>
            </a:xfrm>
            <a:prstGeom prst="rect">
              <a:avLst/>
            </a:prstGeom>
            <a:noFill/>
          </p:spPr>
          <p:txBody>
            <a:bodyPr wrap="square" lIns="91440" tIns="45720" rIns="91440" bIns="45720" rtlCol="0" anchor="t">
              <a:spAutoFit/>
            </a:bodyPr>
            <a:lstStyle/>
            <a:p>
              <a:endParaRPr lang="en-GB" sz="1200" dirty="0"/>
            </a:p>
            <a:p>
              <a:endParaRPr lang="en-GB" sz="1200" dirty="0"/>
            </a:p>
            <a:p>
              <a:r>
                <a:rPr lang="en-GB" sz="1200" dirty="0">
                  <a:ea typeface="Calibri"/>
                  <a:cs typeface="Calibri"/>
                </a:rPr>
                <a:t>Welcome to a new school year! We are all so excited to start new learning journeys with all of your wonderful children.  </a:t>
              </a:r>
            </a:p>
            <a:p>
              <a:r>
                <a:rPr lang="en-GB" sz="1200" dirty="0">
                  <a:ea typeface="Calibri"/>
                  <a:cs typeface="Calibri"/>
                </a:rPr>
                <a:t>It will be a busy term with lots of enriching experiences and exciting learning opportunities, with LOTS OF FUN thrown in, too! </a:t>
              </a:r>
            </a:p>
            <a:p>
              <a:r>
                <a:rPr lang="en-GB" sz="1200" dirty="0">
                  <a:ea typeface="Calibri"/>
                  <a:cs typeface="Calibri"/>
                </a:rPr>
                <a:t>Our pupils’ learning this term will focus on the ‘Rights of the Child’ as set out in the United Nations Convention for the Rights of the Child (UNCRC by UNICEF), and what this means when growing and learning to become a responsible citizen of the local community and the world. Please see overleaf for some additional information</a:t>
              </a:r>
              <a:endParaRPr lang="en-GB" sz="1200" dirty="0"/>
            </a:p>
            <a:p>
              <a:r>
                <a:rPr lang="en-GB" sz="1200" dirty="0"/>
                <a:t>Please contact me via phone call or the school email </a:t>
              </a:r>
              <a:r>
                <a:rPr lang="en-GB" sz="1200" dirty="0">
                  <a:hlinkClick r:id="rId4"/>
                </a:rPr>
                <a:t>office@cilffriw.npt.gov.uk</a:t>
              </a:r>
              <a:r>
                <a:rPr lang="en-GB" sz="1200" dirty="0"/>
                <a:t> if you have any questions, queries, or want to share photos and videos of your child’s achievements to share with the class.</a:t>
              </a:r>
            </a:p>
          </p:txBody>
        </p:sp>
      </p:grpSp>
      <p:sp>
        <p:nvSpPr>
          <p:cNvPr id="22" name="TextBox 21">
            <a:extLst>
              <a:ext uri="{FF2B5EF4-FFF2-40B4-BE49-F238E27FC236}">
                <a16:creationId xmlns:a16="http://schemas.microsoft.com/office/drawing/2014/main" id="{32F4A8B3-FE81-48FA-9F7C-27D2126913F6}"/>
              </a:ext>
            </a:extLst>
          </p:cNvPr>
          <p:cNvSpPr txBox="1"/>
          <p:nvPr/>
        </p:nvSpPr>
        <p:spPr>
          <a:xfrm>
            <a:off x="436072" y="4298545"/>
            <a:ext cx="10896082" cy="2308324"/>
          </a:xfrm>
          <a:prstGeom prst="rect">
            <a:avLst/>
          </a:prstGeom>
          <a:noFill/>
        </p:spPr>
        <p:txBody>
          <a:bodyPr wrap="square" lIns="91440" tIns="45720" rIns="91440" bIns="45720" rtlCol="0" anchor="t">
            <a:spAutoFit/>
          </a:bodyPr>
          <a:lstStyle/>
          <a:p>
            <a:r>
              <a:rPr lang="en-GB" sz="1200" b="1" dirty="0"/>
              <a:t>Positive points and values- </a:t>
            </a:r>
            <a:r>
              <a:rPr lang="en-GB" sz="1200" dirty="0"/>
              <a:t>all pupils will earn daily points for practising our school values of happiness, confidence, kindness, honesty, resilience, respect, and for all the wonderful work they will complete in school. </a:t>
            </a:r>
            <a:endParaRPr lang="en-GB" sz="1200" b="1" dirty="0"/>
          </a:p>
          <a:p>
            <a:r>
              <a:rPr lang="en-GB" sz="1200" b="1" dirty="0"/>
              <a:t>PE arrangements- </a:t>
            </a:r>
            <a:r>
              <a:rPr lang="en-GB" sz="1200" dirty="0"/>
              <a:t>PE for class 8 will be on a Friday Morning. Pupils will also join their Mainstream classes for PE. Year 3 and 4 pupils will have PE on Thursdays, Year 5 pupils will have PE on Mondays and Year 6 will have PE on Friday afternoons. Please can pupils come to school dressed in PE kit wearing plain Navy joggers, a white or Navy t-shirt and Velcro / slip on trainers.  Please also ensure your child’s name is on all clothing and equipment.</a:t>
            </a:r>
            <a:endParaRPr lang="en-GB" sz="1200" dirty="0">
              <a:ea typeface="Calibri"/>
              <a:cs typeface="Calibri"/>
            </a:endParaRPr>
          </a:p>
          <a:p>
            <a:r>
              <a:rPr lang="en-GB" sz="1200" b="1" dirty="0"/>
              <a:t>Homework and reading- </a:t>
            </a:r>
            <a:r>
              <a:rPr lang="en-GB" sz="1200" dirty="0"/>
              <a:t>All children will have a school reading book and reading diary. Your child’s reading progress is reviewed every week. Please ensure children read with an adult at home at least 10 minutes a night, and that their reading book and reading diary is brought to school EVERY DAY.  Homework will be sent home via announcements on class charts on Fridays (Passion Project) and Mondays (spelling).</a:t>
            </a:r>
            <a:endParaRPr lang="en-GB" sz="1200" dirty="0">
              <a:ea typeface="Calibri"/>
              <a:cs typeface="Calibri"/>
            </a:endParaRPr>
          </a:p>
          <a:p>
            <a:r>
              <a:rPr lang="en-GB" sz="1200" b="1" dirty="0"/>
              <a:t>Outdoor Learning – </a:t>
            </a:r>
            <a:r>
              <a:rPr lang="en-GB" sz="1200" dirty="0"/>
              <a:t>Our collaborative forest school afternoon with class 7 will take place on Mondays. Please can all pupils dress appropriately for these sessions. </a:t>
            </a:r>
            <a:endParaRPr lang="en-GB" sz="1200" dirty="0">
              <a:ea typeface="Calibri"/>
              <a:cs typeface="Calibri"/>
            </a:endParaRPr>
          </a:p>
          <a:p>
            <a:r>
              <a:rPr lang="en-GB" sz="1200" b="1" dirty="0"/>
              <a:t>Home-school communication books</a:t>
            </a:r>
            <a:r>
              <a:rPr lang="en-GB" sz="1200" dirty="0"/>
              <a:t>- Communication with parents is very important to us. You can communicate with school via home-school books, email, phone call or messages on class charts. </a:t>
            </a:r>
          </a:p>
          <a:p>
            <a:r>
              <a:rPr lang="en-GB" sz="1200" b="1" dirty="0"/>
              <a:t>Water bottles and snack – </a:t>
            </a:r>
            <a:r>
              <a:rPr lang="en-GB" sz="1200" dirty="0"/>
              <a:t>Please can pupils bring a water bottle (with their name on) and a piece of fruit for snack during playtime.</a:t>
            </a:r>
          </a:p>
        </p:txBody>
      </p:sp>
      <p:sp>
        <p:nvSpPr>
          <p:cNvPr id="23" name="TextBox 22">
            <a:extLst>
              <a:ext uri="{FF2B5EF4-FFF2-40B4-BE49-F238E27FC236}">
                <a16:creationId xmlns:a16="http://schemas.microsoft.com/office/drawing/2014/main" id="{32BB8C59-37EA-4B1C-867D-1BD38CD86AFC}"/>
              </a:ext>
            </a:extLst>
          </p:cNvPr>
          <p:cNvSpPr txBox="1"/>
          <p:nvPr/>
        </p:nvSpPr>
        <p:spPr>
          <a:xfrm>
            <a:off x="436072" y="1838019"/>
            <a:ext cx="3153806" cy="1954381"/>
          </a:xfrm>
          <a:prstGeom prst="rect">
            <a:avLst/>
          </a:prstGeom>
          <a:noFill/>
        </p:spPr>
        <p:txBody>
          <a:bodyPr wrap="square" lIns="91440" tIns="45720" rIns="91440" bIns="45720" rtlCol="0" anchor="t">
            <a:spAutoFit/>
          </a:bodyPr>
          <a:lstStyle/>
          <a:p>
            <a:r>
              <a:rPr lang="en-GB" sz="1100" b="1" dirty="0"/>
              <a:t>Please find below dates that you will find useful:</a:t>
            </a:r>
            <a:endParaRPr lang="en-GB" sz="1100" b="1" dirty="0">
              <a:ea typeface="Calibri"/>
              <a:cs typeface="Calibri"/>
            </a:endParaRPr>
          </a:p>
          <a:p>
            <a:r>
              <a:rPr lang="en-GB" sz="1100" dirty="0"/>
              <a:t>8</a:t>
            </a:r>
            <a:r>
              <a:rPr lang="en-GB" sz="1100" baseline="30000" dirty="0"/>
              <a:t>th</a:t>
            </a:r>
            <a:r>
              <a:rPr lang="en-GB" sz="1100" dirty="0"/>
              <a:t> September - Year ahead meetings for parents at school. </a:t>
            </a:r>
          </a:p>
          <a:p>
            <a:r>
              <a:rPr lang="en-GB" sz="1100" dirty="0"/>
              <a:t>12</a:t>
            </a:r>
            <a:r>
              <a:rPr lang="en-GB" sz="1100" baseline="30000" dirty="0"/>
              <a:t>th</a:t>
            </a:r>
            <a:r>
              <a:rPr lang="en-GB" sz="1100" dirty="0"/>
              <a:t> September- Trip to Neath Fair.  Children will need a packed lunch, all pupils will have lunch on return back to school at around 1pm. </a:t>
            </a:r>
          </a:p>
          <a:p>
            <a:r>
              <a:rPr lang="en-GB" sz="1100" dirty="0">
                <a:ea typeface="Calibri"/>
                <a:cs typeface="Calibri"/>
              </a:rPr>
              <a:t>5th December (Morning) – Performance of Learning for Parents.  Parents will be welcome to join us for a presentation of our learning and observe the wonderful work produced this term about out concept – Rights of the Child. </a:t>
            </a:r>
          </a:p>
        </p:txBody>
      </p:sp>
      <p:sp>
        <p:nvSpPr>
          <p:cNvPr id="25" name="Rectangle 24">
            <a:extLst>
              <a:ext uri="{FF2B5EF4-FFF2-40B4-BE49-F238E27FC236}">
                <a16:creationId xmlns:a16="http://schemas.microsoft.com/office/drawing/2014/main" id="{C10775BD-B731-4ED7-8953-1ABEBC6577F9}"/>
              </a:ext>
            </a:extLst>
          </p:cNvPr>
          <p:cNvSpPr/>
          <p:nvPr/>
        </p:nvSpPr>
        <p:spPr>
          <a:xfrm>
            <a:off x="4134761" y="1492374"/>
            <a:ext cx="3921651" cy="369332"/>
          </a:xfrm>
          <a:prstGeom prst="rect">
            <a:avLst/>
          </a:prstGeom>
          <a:noFill/>
        </p:spPr>
        <p:txBody>
          <a:bodyPr wrap="none" lIns="91440" tIns="45720" rIns="91440" bIns="45720" anchor="t">
            <a:spAutoFit/>
          </a:bodyPr>
          <a:lstStyle/>
          <a:p>
            <a:pPr algn="ctr"/>
            <a:r>
              <a:rPr lang="en-US" b="1">
                <a:ln w="0"/>
                <a:solidFill>
                  <a:srgbClr val="33CC33"/>
                </a:solidFill>
                <a:effectLst>
                  <a:outerShdw blurRad="38100" dist="25400" dir="5400000" algn="ctr" rotWithShape="0">
                    <a:srgbClr val="6E747A">
                      <a:alpha val="43000"/>
                    </a:srgbClr>
                  </a:outerShdw>
                </a:effectLst>
              </a:rPr>
              <a:t>A MESSAGE FROM THE CLASS TEACHER</a:t>
            </a:r>
            <a:endParaRPr lang="en-US" b="1">
              <a:ln w="0"/>
              <a:solidFill>
                <a:srgbClr val="33CC33"/>
              </a:solidFill>
              <a:effectLst>
                <a:outerShdw blurRad="38100" dist="25400" dir="5400000" algn="ctr" rotWithShape="0">
                  <a:srgbClr val="6E747A">
                    <a:alpha val="43000"/>
                  </a:srgbClr>
                </a:outerShdw>
              </a:effectLst>
              <a:ea typeface="Calibri"/>
              <a:cs typeface="Calibri"/>
            </a:endParaRPr>
          </a:p>
        </p:txBody>
      </p:sp>
      <p:pic>
        <p:nvPicPr>
          <p:cNvPr id="9" name="Picture 8" descr="A logo for a school&#10;&#10;Description automatically generated">
            <a:extLst>
              <a:ext uri="{FF2B5EF4-FFF2-40B4-BE49-F238E27FC236}">
                <a16:creationId xmlns:a16="http://schemas.microsoft.com/office/drawing/2014/main" id="{FA67116C-EA95-9EE1-FF80-BCE327F2EB61}"/>
              </a:ext>
            </a:extLst>
          </p:cNvPr>
          <p:cNvPicPr>
            <a:picLocks noChangeAspect="1"/>
          </p:cNvPicPr>
          <p:nvPr/>
        </p:nvPicPr>
        <p:blipFill>
          <a:blip r:embed="rId5"/>
          <a:stretch>
            <a:fillRect/>
          </a:stretch>
        </p:blipFill>
        <p:spPr>
          <a:xfrm>
            <a:off x="10962635" y="408152"/>
            <a:ext cx="905298" cy="912922"/>
          </a:xfrm>
          <a:prstGeom prst="rect">
            <a:avLst/>
          </a:prstGeom>
        </p:spPr>
      </p:pic>
      <p:pic>
        <p:nvPicPr>
          <p:cNvPr id="3" name="Picture 2" descr="A green and blue leaves&#10;&#10;Description automatically generated">
            <a:extLst>
              <a:ext uri="{FF2B5EF4-FFF2-40B4-BE49-F238E27FC236}">
                <a16:creationId xmlns:a16="http://schemas.microsoft.com/office/drawing/2014/main" id="{CA2340C7-8629-A220-AEEE-96F4B92334D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4093981">
            <a:off x="11638598" y="82445"/>
            <a:ext cx="593090" cy="593090"/>
          </a:xfrm>
          <a:prstGeom prst="rect">
            <a:avLst/>
          </a:prstGeom>
        </p:spPr>
      </p:pic>
      <p:pic>
        <p:nvPicPr>
          <p:cNvPr id="8" name="Picture 7" descr="A green and blue leaves&#10;&#10;Description automatically generated">
            <a:extLst>
              <a:ext uri="{FF2B5EF4-FFF2-40B4-BE49-F238E27FC236}">
                <a16:creationId xmlns:a16="http://schemas.microsoft.com/office/drawing/2014/main" id="{EA2A2672-1A78-CBA4-CB39-3FE9F84987F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8177106">
            <a:off x="11127552" y="5681916"/>
            <a:ext cx="1149226" cy="1149226"/>
          </a:xfrm>
          <a:prstGeom prst="rect">
            <a:avLst/>
          </a:prstGeom>
        </p:spPr>
      </p:pic>
      <p:pic>
        <p:nvPicPr>
          <p:cNvPr id="16" name="Picture 15" descr="A green and blue leaves&#10;&#10;Description automatically generated">
            <a:extLst>
              <a:ext uri="{FF2B5EF4-FFF2-40B4-BE49-F238E27FC236}">
                <a16:creationId xmlns:a16="http://schemas.microsoft.com/office/drawing/2014/main" id="{9F393496-32E0-31EE-4765-3D341F26904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7460328">
            <a:off x="114384" y="102628"/>
            <a:ext cx="593090" cy="593090"/>
          </a:xfrm>
          <a:prstGeom prst="rect">
            <a:avLst/>
          </a:prstGeom>
        </p:spPr>
      </p:pic>
      <p:pic>
        <p:nvPicPr>
          <p:cNvPr id="18" name="Picture 17" descr="A green and blue leaves&#10;&#10;Description automatically generated">
            <a:extLst>
              <a:ext uri="{FF2B5EF4-FFF2-40B4-BE49-F238E27FC236}">
                <a16:creationId xmlns:a16="http://schemas.microsoft.com/office/drawing/2014/main" id="{B20EECEF-6110-1A53-1651-7EAE947F238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4799615">
            <a:off x="53549" y="6111711"/>
            <a:ext cx="593090" cy="593090"/>
          </a:xfrm>
          <a:prstGeom prst="rect">
            <a:avLst/>
          </a:prstGeom>
        </p:spPr>
      </p:pic>
    </p:spTree>
    <p:extLst>
      <p:ext uri="{BB962C8B-B14F-4D97-AF65-F5344CB8AC3E}">
        <p14:creationId xmlns:p14="http://schemas.microsoft.com/office/powerpoint/2010/main" val="401155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8528E0-2CA6-4B5A-9ACC-CB6AAA80B47C}"/>
              </a:ext>
            </a:extLst>
          </p:cNvPr>
          <p:cNvSpPr/>
          <p:nvPr/>
        </p:nvSpPr>
        <p:spPr>
          <a:xfrm>
            <a:off x="0" y="0"/>
            <a:ext cx="12192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ABD82373-323C-4326-85C1-F9B52B8D75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613" y="122548"/>
            <a:ext cx="11886415" cy="6570482"/>
          </a:xfrm>
          <a:prstGeom prst="rect">
            <a:avLst/>
          </a:prstGeom>
        </p:spPr>
      </p:pic>
      <p:sp>
        <p:nvSpPr>
          <p:cNvPr id="7" name="Rectangle 6">
            <a:extLst>
              <a:ext uri="{FF2B5EF4-FFF2-40B4-BE49-F238E27FC236}">
                <a16:creationId xmlns:a16="http://schemas.microsoft.com/office/drawing/2014/main" id="{A32BABFF-7A4C-4D45-B6DC-4032230EE109}"/>
              </a:ext>
            </a:extLst>
          </p:cNvPr>
          <p:cNvSpPr/>
          <p:nvPr/>
        </p:nvSpPr>
        <p:spPr>
          <a:xfrm>
            <a:off x="3904094" y="164970"/>
            <a:ext cx="4040370" cy="644438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26D3C1CD-73E9-4F84-90F5-4DC8F164C125}"/>
              </a:ext>
            </a:extLst>
          </p:cNvPr>
          <p:cNvSpPr/>
          <p:nvPr/>
        </p:nvSpPr>
        <p:spPr>
          <a:xfrm>
            <a:off x="363866" y="383407"/>
            <a:ext cx="3226877" cy="2054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0C6AB18-B74E-4478-98A7-5D1E15ED51A6}"/>
              </a:ext>
            </a:extLst>
          </p:cNvPr>
          <p:cNvSpPr/>
          <p:nvPr/>
        </p:nvSpPr>
        <p:spPr>
          <a:xfrm>
            <a:off x="4043173" y="286082"/>
            <a:ext cx="3744304" cy="62449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100" dirty="0">
              <a:solidFill>
                <a:schemeClr val="tx1"/>
              </a:solidFill>
              <a:ea typeface="Calibri"/>
              <a:cs typeface="Calibri"/>
            </a:endParaRPr>
          </a:p>
          <a:p>
            <a:endParaRPr lang="en-GB" sz="1100" dirty="0">
              <a:solidFill>
                <a:schemeClr val="tx1"/>
              </a:solidFill>
              <a:ea typeface="Calibri"/>
              <a:cs typeface="Calibri"/>
            </a:endParaRPr>
          </a:p>
          <a:p>
            <a:pPr algn="l" rtl="0" fontAlgn="base">
              <a:lnSpc>
                <a:spcPts val="1457"/>
              </a:lnSpc>
              <a:spcAft>
                <a:spcPts val="800"/>
              </a:spcAft>
              <a:buNone/>
            </a:pPr>
            <a:endParaRPr lang="en-US" sz="1100" b="0" i="0" dirty="0">
              <a:solidFill>
                <a:schemeClr val="tx1"/>
              </a:solidFill>
              <a:effectLst/>
            </a:endParaRPr>
          </a:p>
          <a:p>
            <a:pPr fontAlgn="base"/>
            <a:endParaRPr lang="en-US" sz="1000" dirty="0">
              <a:solidFill>
                <a:schemeClr val="tx1"/>
              </a:solidFill>
            </a:endParaRPr>
          </a:p>
          <a:p>
            <a:pPr fontAlgn="base"/>
            <a:endParaRPr lang="en-US" sz="1000" dirty="0">
              <a:solidFill>
                <a:schemeClr val="tx1"/>
              </a:solidFill>
            </a:endParaRPr>
          </a:p>
          <a:p>
            <a:pPr fontAlgn="base"/>
            <a:endParaRPr lang="en-US" sz="1000" dirty="0">
              <a:solidFill>
                <a:schemeClr val="tx1"/>
              </a:solidFill>
            </a:endParaRPr>
          </a:p>
          <a:p>
            <a:pPr fontAlgn="base"/>
            <a:endParaRPr lang="en-US" sz="1000" dirty="0">
              <a:solidFill>
                <a:schemeClr val="tx1"/>
              </a:solidFill>
            </a:endParaRPr>
          </a:p>
          <a:p>
            <a:pPr fontAlgn="base"/>
            <a:r>
              <a:rPr lang="en-US" sz="1200" dirty="0">
                <a:solidFill>
                  <a:schemeClr val="tx1"/>
                </a:solidFill>
              </a:rPr>
              <a:t>Through an active understanding and awareness of the world around us through an approach driven by Humanities, the children will learn about what rights are and why they are important, reinforcing our understanding of rights, putting them into every day practice, whilst also understanding what it means to be a responsible citizen, and how rights to keep us happy, health and safe.   </a:t>
            </a:r>
          </a:p>
          <a:p>
            <a:pPr fontAlgn="base"/>
            <a:r>
              <a:rPr lang="en-US" sz="1200" dirty="0">
                <a:solidFill>
                  <a:schemeClr val="tx1"/>
                </a:solidFill>
              </a:rPr>
              <a:t>Pupils will collaborate in class, and across provisions, to further develop their understanding of ‘rights respecting’ initiatives, how we can implement these rights into everyday routines and practices, showing respect and kindness to those we share our school with.  They will gain valuable, real life, authentic experiences and learn what it means to be a responsible citizen and how to make an impact part of a responsible community.  Pupils will work individually and collaboratively to effectively contribute to the responsibility and inclusivity in our school.  </a:t>
            </a:r>
          </a:p>
          <a:p>
            <a:pPr fontAlgn="base"/>
            <a:r>
              <a:rPr lang="en-US" sz="1200" dirty="0">
                <a:solidFill>
                  <a:schemeClr val="tx1"/>
                </a:solidFill>
              </a:rPr>
              <a:t>Children will be critically engaging with interactive indoor and outdoor experiences, resources and experts in the local area and wider locality, planning and creating enriching experiences and products such as presentations and information books to raise an awareness of rights respecting initiatives. This will be achieved through a variety of multi-sensory and real life experiences, alongside carefully planned speech and language themed tasks.   </a:t>
            </a:r>
          </a:p>
          <a:p>
            <a:pPr fontAlgn="base"/>
            <a:r>
              <a:rPr lang="en-US" sz="900" dirty="0">
                <a:solidFill>
                  <a:schemeClr val="tx1"/>
                </a:solidFill>
              </a:rPr>
              <a:t> </a:t>
            </a:r>
          </a:p>
          <a:p>
            <a:pPr fontAlgn="base"/>
            <a:endParaRPr lang="en-US" dirty="0"/>
          </a:p>
        </p:txBody>
      </p:sp>
      <p:sp>
        <p:nvSpPr>
          <p:cNvPr id="15" name="Rectangle 14">
            <a:extLst>
              <a:ext uri="{FF2B5EF4-FFF2-40B4-BE49-F238E27FC236}">
                <a16:creationId xmlns:a16="http://schemas.microsoft.com/office/drawing/2014/main" id="{2BBC275D-BF9F-4DF4-B4D1-658F6E6BD9CD}"/>
              </a:ext>
            </a:extLst>
          </p:cNvPr>
          <p:cNvSpPr/>
          <p:nvPr/>
        </p:nvSpPr>
        <p:spPr>
          <a:xfrm>
            <a:off x="4955381" y="234366"/>
            <a:ext cx="1968232" cy="369332"/>
          </a:xfrm>
          <a:prstGeom prst="rect">
            <a:avLst/>
          </a:prstGeom>
          <a:noFill/>
        </p:spPr>
        <p:txBody>
          <a:bodyPr wrap="none" lIns="91440" tIns="45720" rIns="91440" bIns="45720" anchor="t">
            <a:spAutoFit/>
          </a:bodyPr>
          <a:lstStyle/>
          <a:p>
            <a:pPr algn="ctr"/>
            <a:r>
              <a:rPr lang="en-US" b="1" dirty="0">
                <a:ln w="0"/>
                <a:solidFill>
                  <a:srgbClr val="33CC33"/>
                </a:solidFill>
                <a:effectLst>
                  <a:outerShdw blurRad="38100" dist="25400" dir="5400000" algn="ctr" rotWithShape="0">
                    <a:srgbClr val="6E747A">
                      <a:alpha val="43000"/>
                    </a:srgbClr>
                  </a:outerShdw>
                </a:effectLst>
              </a:rPr>
              <a:t>Our Class Inquiry…</a:t>
            </a:r>
            <a:endParaRPr lang="en-US" b="1" dirty="0">
              <a:ln w="0"/>
              <a:solidFill>
                <a:srgbClr val="33CC33"/>
              </a:solidFill>
              <a:effectLst>
                <a:outerShdw blurRad="38100" dist="25400" dir="5400000" algn="ctr" rotWithShape="0">
                  <a:srgbClr val="6E747A">
                    <a:alpha val="43000"/>
                  </a:srgbClr>
                </a:outerShdw>
              </a:effectLst>
              <a:ea typeface="Calibri"/>
              <a:cs typeface="Calibri"/>
            </a:endParaRPr>
          </a:p>
        </p:txBody>
      </p:sp>
      <p:sp>
        <p:nvSpPr>
          <p:cNvPr id="18" name="Rectangle 17">
            <a:extLst>
              <a:ext uri="{FF2B5EF4-FFF2-40B4-BE49-F238E27FC236}">
                <a16:creationId xmlns:a16="http://schemas.microsoft.com/office/drawing/2014/main" id="{C90431D7-420C-46BC-A823-4A9500BD6A64}"/>
              </a:ext>
            </a:extLst>
          </p:cNvPr>
          <p:cNvSpPr/>
          <p:nvPr/>
        </p:nvSpPr>
        <p:spPr>
          <a:xfrm>
            <a:off x="4072340" y="578214"/>
            <a:ext cx="3734313" cy="830997"/>
          </a:xfrm>
          <a:prstGeom prst="rect">
            <a:avLst/>
          </a:prstGeom>
          <a:noFill/>
        </p:spPr>
        <p:txBody>
          <a:bodyPr wrap="square" lIns="91440" tIns="45720" rIns="91440" bIns="45720" anchor="t">
            <a:spAutoFit/>
          </a:bodyPr>
          <a:lstStyle/>
          <a:p>
            <a:r>
              <a:rPr lang="en-US" sz="1200" b="1" dirty="0">
                <a:ln w="0"/>
                <a:effectLst>
                  <a:outerShdw blurRad="38100" dist="25400" dir="5400000" algn="ctr" rotWithShape="0">
                    <a:srgbClr val="6E747A">
                      <a:alpha val="43000"/>
                    </a:srgbClr>
                  </a:outerShdw>
                </a:effectLst>
              </a:rPr>
              <a:t>Concepts: </a:t>
            </a:r>
            <a:r>
              <a:rPr lang="en-US" sz="1200" b="1" dirty="0">
                <a:ln w="0"/>
                <a:solidFill>
                  <a:srgbClr val="33CC33"/>
                </a:solidFill>
                <a:effectLst>
                  <a:outerShdw blurRad="38100" dist="25400" dir="5400000" algn="ctr" rotWithShape="0">
                    <a:srgbClr val="6E747A">
                      <a:alpha val="43000"/>
                    </a:srgbClr>
                  </a:outerShdw>
                </a:effectLst>
              </a:rPr>
              <a:t>Responsibility and Citizenship</a:t>
            </a:r>
          </a:p>
          <a:p>
            <a:r>
              <a:rPr lang="en-US" sz="1200" b="1" dirty="0">
                <a:ln w="0"/>
                <a:effectLst>
                  <a:outerShdw blurRad="38100" dist="25400" dir="5400000" algn="ctr" rotWithShape="0">
                    <a:srgbClr val="6E747A">
                      <a:alpha val="43000"/>
                    </a:srgbClr>
                  </a:outerShdw>
                </a:effectLst>
                <a:ea typeface="Calibri"/>
                <a:cs typeface="Calibri"/>
              </a:rPr>
              <a:t>Big Question – </a:t>
            </a:r>
            <a:r>
              <a:rPr lang="en-US" sz="1200" b="1" dirty="0">
                <a:solidFill>
                  <a:srgbClr val="33CC33"/>
                </a:solidFill>
              </a:rPr>
              <a:t>What are Children’s Rights? Why are children’s rights important?</a:t>
            </a:r>
          </a:p>
          <a:p>
            <a:r>
              <a:rPr lang="en-US" sz="1200" b="1" dirty="0">
                <a:solidFill>
                  <a:srgbClr val="33CC33"/>
                </a:solidFill>
              </a:rPr>
              <a:t> </a:t>
            </a:r>
            <a:endParaRPr lang="en-US" sz="1200" b="1" dirty="0">
              <a:ln w="0"/>
              <a:solidFill>
                <a:srgbClr val="33CC33"/>
              </a:solidFill>
              <a:effectLst>
                <a:outerShdw blurRad="38100" dist="25400" dir="5400000" algn="ctr" rotWithShape="0">
                  <a:srgbClr val="6E747A">
                    <a:alpha val="43000"/>
                  </a:srgbClr>
                </a:outerShdw>
              </a:effectLst>
              <a:ea typeface="Calibri"/>
              <a:cs typeface="Calibri"/>
            </a:endParaRPr>
          </a:p>
        </p:txBody>
      </p:sp>
      <p:sp>
        <p:nvSpPr>
          <p:cNvPr id="19" name="Rectangle 18">
            <a:extLst>
              <a:ext uri="{FF2B5EF4-FFF2-40B4-BE49-F238E27FC236}">
                <a16:creationId xmlns:a16="http://schemas.microsoft.com/office/drawing/2014/main" id="{5885B126-319C-441C-9927-303E8B55EEBF}"/>
              </a:ext>
            </a:extLst>
          </p:cNvPr>
          <p:cNvSpPr/>
          <p:nvPr/>
        </p:nvSpPr>
        <p:spPr>
          <a:xfrm>
            <a:off x="491348" y="498010"/>
            <a:ext cx="2950647" cy="18224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3A26F4DB-6290-4C2F-9688-B918A655B1B7}"/>
              </a:ext>
            </a:extLst>
          </p:cNvPr>
          <p:cNvSpPr/>
          <p:nvPr/>
        </p:nvSpPr>
        <p:spPr>
          <a:xfrm>
            <a:off x="8470068" y="383404"/>
            <a:ext cx="3226877" cy="2054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DC24AFCB-AFB0-4102-8E5B-FB3CD896501B}"/>
              </a:ext>
            </a:extLst>
          </p:cNvPr>
          <p:cNvSpPr/>
          <p:nvPr/>
        </p:nvSpPr>
        <p:spPr>
          <a:xfrm>
            <a:off x="8608182" y="512663"/>
            <a:ext cx="2950647" cy="1807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854AEB1-C1E0-4C25-96B9-2AC40F0B9632}"/>
              </a:ext>
            </a:extLst>
          </p:cNvPr>
          <p:cNvSpPr/>
          <p:nvPr/>
        </p:nvSpPr>
        <p:spPr>
          <a:xfrm>
            <a:off x="972221" y="488975"/>
            <a:ext cx="1864741" cy="369332"/>
          </a:xfrm>
          <a:prstGeom prst="rect">
            <a:avLst/>
          </a:prstGeom>
          <a:noFill/>
        </p:spPr>
        <p:txBody>
          <a:bodyPr wrap="none" lIns="91440" tIns="45720" rIns="91440" bIns="45720" anchor="t">
            <a:spAutoFit/>
          </a:bodyPr>
          <a:lstStyle/>
          <a:p>
            <a:pPr algn="ctr"/>
            <a:r>
              <a:rPr lang="en-US" b="1" dirty="0">
                <a:ln w="0"/>
                <a:solidFill>
                  <a:srgbClr val="33CC33"/>
                </a:solidFill>
                <a:effectLst>
                  <a:outerShdw blurRad="38100" dist="25400" dir="5400000" algn="ctr" rotWithShape="0">
                    <a:srgbClr val="6E747A">
                      <a:alpha val="43000"/>
                    </a:srgbClr>
                  </a:outerShdw>
                </a:effectLst>
              </a:rPr>
              <a:t>Literacy</a:t>
            </a:r>
            <a:r>
              <a:rPr lang="en-US" b="1" dirty="0">
                <a:ln w="0"/>
                <a:solidFill>
                  <a:srgbClr val="92D050"/>
                </a:solidFill>
                <a:effectLst>
                  <a:outerShdw blurRad="38100" dist="25400" dir="5400000" algn="ctr" rotWithShape="0">
                    <a:srgbClr val="6E747A">
                      <a:alpha val="43000"/>
                    </a:srgbClr>
                  </a:outerShdw>
                </a:effectLst>
              </a:rPr>
              <a:t> </a:t>
            </a:r>
            <a:r>
              <a:rPr lang="en-US" b="1" dirty="0">
                <a:ln w="0"/>
                <a:solidFill>
                  <a:srgbClr val="33CC33"/>
                </a:solidFill>
                <a:effectLst>
                  <a:outerShdw blurRad="38100" dist="25400" dir="5400000" algn="ctr" rotWithShape="0">
                    <a:srgbClr val="6E747A">
                      <a:alpha val="43000"/>
                    </a:srgbClr>
                  </a:outerShdw>
                </a:effectLst>
              </a:rPr>
              <a:t>Learning</a:t>
            </a:r>
            <a:r>
              <a:rPr lang="en-US" b="1" dirty="0">
                <a:ln w="0"/>
                <a:solidFill>
                  <a:srgbClr val="92D050"/>
                </a:solidFill>
                <a:effectLst>
                  <a:outerShdw blurRad="38100" dist="25400" dir="5400000" algn="ctr" rotWithShape="0">
                    <a:srgbClr val="6E747A">
                      <a:alpha val="43000"/>
                    </a:srgbClr>
                  </a:outerShdw>
                </a:effectLst>
              </a:rPr>
              <a:t>:</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23" name="Rectangle 22">
            <a:extLst>
              <a:ext uri="{FF2B5EF4-FFF2-40B4-BE49-F238E27FC236}">
                <a16:creationId xmlns:a16="http://schemas.microsoft.com/office/drawing/2014/main" id="{D8A96C0E-320D-49CE-A23D-7CF330070CF3}"/>
              </a:ext>
            </a:extLst>
          </p:cNvPr>
          <p:cNvSpPr/>
          <p:nvPr/>
        </p:nvSpPr>
        <p:spPr>
          <a:xfrm>
            <a:off x="8755822" y="477105"/>
            <a:ext cx="2096792" cy="369332"/>
          </a:xfrm>
          <a:prstGeom prst="rect">
            <a:avLst/>
          </a:prstGeom>
          <a:noFill/>
        </p:spPr>
        <p:txBody>
          <a:bodyPr wrap="none" lIns="91440" tIns="45720" rIns="91440" bIns="45720" anchor="t">
            <a:spAutoFit/>
          </a:bodyPr>
          <a:lstStyle/>
          <a:p>
            <a:pPr algn="ctr"/>
            <a:r>
              <a:rPr lang="en-US" b="1">
                <a:ln w="0"/>
                <a:solidFill>
                  <a:srgbClr val="33CC33"/>
                </a:solidFill>
                <a:effectLst>
                  <a:outerShdw blurRad="38100" dist="25400" dir="5400000" algn="ctr" rotWithShape="0">
                    <a:srgbClr val="6E747A">
                      <a:alpha val="43000"/>
                    </a:srgbClr>
                  </a:outerShdw>
                </a:effectLst>
              </a:rPr>
              <a:t>Numeracy Learning:</a:t>
            </a:r>
            <a:endParaRPr lang="en-US" b="1">
              <a:ln w="0"/>
              <a:solidFill>
                <a:srgbClr val="33CC33"/>
              </a:solidFill>
              <a:effectLst>
                <a:outerShdw blurRad="38100" dist="25400" dir="5400000" algn="ctr" rotWithShape="0">
                  <a:srgbClr val="6E747A">
                    <a:alpha val="43000"/>
                  </a:srgbClr>
                </a:outerShdw>
              </a:effectLst>
              <a:ea typeface="Calibri"/>
              <a:cs typeface="Calibri"/>
            </a:endParaRPr>
          </a:p>
        </p:txBody>
      </p:sp>
      <p:sp>
        <p:nvSpPr>
          <p:cNvPr id="26" name="Rectangle 25">
            <a:extLst>
              <a:ext uri="{FF2B5EF4-FFF2-40B4-BE49-F238E27FC236}">
                <a16:creationId xmlns:a16="http://schemas.microsoft.com/office/drawing/2014/main" id="{F207F812-B0A9-4C97-ACF7-596FE2926E23}"/>
              </a:ext>
            </a:extLst>
          </p:cNvPr>
          <p:cNvSpPr/>
          <p:nvPr/>
        </p:nvSpPr>
        <p:spPr>
          <a:xfrm>
            <a:off x="363865" y="2560949"/>
            <a:ext cx="3226877" cy="2054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4D566352-9616-4FE1-968D-427AFD2BDC2E}"/>
              </a:ext>
            </a:extLst>
          </p:cNvPr>
          <p:cNvSpPr/>
          <p:nvPr/>
        </p:nvSpPr>
        <p:spPr>
          <a:xfrm>
            <a:off x="496225" y="2672115"/>
            <a:ext cx="2950647" cy="18224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11FCC777-4714-47F9-BBA6-F340A8F24105}"/>
              </a:ext>
            </a:extLst>
          </p:cNvPr>
          <p:cNvSpPr/>
          <p:nvPr/>
        </p:nvSpPr>
        <p:spPr>
          <a:xfrm>
            <a:off x="8457149" y="2532139"/>
            <a:ext cx="3226877" cy="2054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2DE1FDF5-1356-4D8B-B227-C31571ED078D}"/>
              </a:ext>
            </a:extLst>
          </p:cNvPr>
          <p:cNvSpPr/>
          <p:nvPr/>
        </p:nvSpPr>
        <p:spPr>
          <a:xfrm>
            <a:off x="8608182" y="2669727"/>
            <a:ext cx="2950647" cy="1807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37891CE8-D72A-4999-8FCE-BF6FA75D9B5D}"/>
              </a:ext>
            </a:extLst>
          </p:cNvPr>
          <p:cNvSpPr/>
          <p:nvPr/>
        </p:nvSpPr>
        <p:spPr>
          <a:xfrm>
            <a:off x="1035925" y="2630319"/>
            <a:ext cx="1737335" cy="369332"/>
          </a:xfrm>
          <a:prstGeom prst="rect">
            <a:avLst/>
          </a:prstGeom>
          <a:noFill/>
        </p:spPr>
        <p:txBody>
          <a:bodyPr wrap="none" lIns="91440" tIns="45720" rIns="91440" bIns="45720" anchor="t">
            <a:spAutoFit/>
          </a:bodyPr>
          <a:lstStyle/>
          <a:p>
            <a:pPr algn="ctr"/>
            <a:r>
              <a:rPr lang="en-US" b="1" dirty="0">
                <a:ln w="0"/>
                <a:solidFill>
                  <a:srgbClr val="33CC33"/>
                </a:solidFill>
                <a:effectLst>
                  <a:outerShdw blurRad="38100" dist="25400" dir="5400000" algn="ctr" rotWithShape="0">
                    <a:srgbClr val="6E747A">
                      <a:alpha val="43000"/>
                    </a:srgbClr>
                  </a:outerShdw>
                </a:effectLst>
              </a:rPr>
              <a:t>Digital</a:t>
            </a:r>
            <a:r>
              <a:rPr lang="en-US" b="1" dirty="0">
                <a:ln w="0"/>
                <a:solidFill>
                  <a:srgbClr val="92D050"/>
                </a:solidFill>
                <a:effectLst>
                  <a:outerShdw blurRad="38100" dist="25400" dir="5400000" algn="ctr" rotWithShape="0">
                    <a:srgbClr val="6E747A">
                      <a:alpha val="43000"/>
                    </a:srgbClr>
                  </a:outerShdw>
                </a:effectLst>
              </a:rPr>
              <a:t> </a:t>
            </a:r>
            <a:r>
              <a:rPr lang="en-US" b="1" dirty="0">
                <a:ln w="0"/>
                <a:solidFill>
                  <a:srgbClr val="33CC33"/>
                </a:solidFill>
                <a:effectLst>
                  <a:outerShdw blurRad="38100" dist="25400" dir="5400000" algn="ctr" rotWithShape="0">
                    <a:srgbClr val="6E747A">
                      <a:alpha val="43000"/>
                    </a:srgbClr>
                  </a:outerShdw>
                </a:effectLst>
              </a:rPr>
              <a:t>Learning</a:t>
            </a:r>
            <a:r>
              <a:rPr lang="en-US" b="1" dirty="0">
                <a:ln w="0"/>
                <a:solidFill>
                  <a:srgbClr val="92D050"/>
                </a:solidFill>
                <a:effectLst>
                  <a:outerShdw blurRad="38100" dist="25400" dir="5400000" algn="ctr" rotWithShape="0">
                    <a:srgbClr val="6E747A">
                      <a:alpha val="43000"/>
                    </a:srgbClr>
                  </a:outerShdw>
                </a:effectLst>
              </a:rPr>
              <a:t>:</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1" name="Rectangle 30">
            <a:extLst>
              <a:ext uri="{FF2B5EF4-FFF2-40B4-BE49-F238E27FC236}">
                <a16:creationId xmlns:a16="http://schemas.microsoft.com/office/drawing/2014/main" id="{C187F410-4C32-4DA5-A339-1A4461F40954}"/>
              </a:ext>
            </a:extLst>
          </p:cNvPr>
          <p:cNvSpPr/>
          <p:nvPr/>
        </p:nvSpPr>
        <p:spPr>
          <a:xfrm>
            <a:off x="8841995" y="2621683"/>
            <a:ext cx="987591" cy="369332"/>
          </a:xfrm>
          <a:prstGeom prst="rect">
            <a:avLst/>
          </a:prstGeom>
          <a:noFill/>
        </p:spPr>
        <p:txBody>
          <a:bodyPr wrap="square" lIns="91440" tIns="45720" rIns="91440" bIns="45720" anchor="t">
            <a:spAutoFit/>
          </a:bodyPr>
          <a:lstStyle/>
          <a:p>
            <a:pPr algn="ctr"/>
            <a:r>
              <a:rPr lang="en-US" b="1" err="1">
                <a:ln w="0"/>
                <a:solidFill>
                  <a:srgbClr val="33CC33"/>
                </a:solidFill>
                <a:effectLst>
                  <a:outerShdw blurRad="38100" dist="25400" dir="5400000" algn="ctr" rotWithShape="0">
                    <a:srgbClr val="6E747A">
                      <a:alpha val="43000"/>
                    </a:srgbClr>
                  </a:outerShdw>
                </a:effectLst>
              </a:rPr>
              <a:t>Cynefin</a:t>
            </a:r>
            <a:r>
              <a:rPr lang="en-US" b="1">
                <a:ln w="0"/>
                <a:solidFill>
                  <a:srgbClr val="33CC33"/>
                </a:solidFill>
                <a:effectLst>
                  <a:outerShdw blurRad="38100" dist="25400" dir="5400000" algn="ctr" rotWithShape="0">
                    <a:srgbClr val="6E747A">
                      <a:alpha val="43000"/>
                    </a:srgbClr>
                  </a:outerShdw>
                </a:effectLst>
              </a:rPr>
              <a:t>:</a:t>
            </a:r>
            <a:endParaRPr lang="en-US" b="1">
              <a:ln w="0"/>
              <a:solidFill>
                <a:srgbClr val="33CC33"/>
              </a:solidFill>
              <a:effectLst>
                <a:outerShdw blurRad="38100" dist="25400" dir="5400000" algn="ctr" rotWithShape="0">
                  <a:srgbClr val="6E747A">
                    <a:alpha val="43000"/>
                  </a:srgbClr>
                </a:outerShdw>
              </a:effectLst>
              <a:ea typeface="Calibri"/>
              <a:cs typeface="Calibri"/>
            </a:endParaRPr>
          </a:p>
        </p:txBody>
      </p:sp>
      <p:sp>
        <p:nvSpPr>
          <p:cNvPr id="33" name="Rectangle 32">
            <a:extLst>
              <a:ext uri="{FF2B5EF4-FFF2-40B4-BE49-F238E27FC236}">
                <a16:creationId xmlns:a16="http://schemas.microsoft.com/office/drawing/2014/main" id="{9969162A-4DB6-433A-9FF3-A5D76A5EA004}"/>
              </a:ext>
            </a:extLst>
          </p:cNvPr>
          <p:cNvSpPr/>
          <p:nvPr/>
        </p:nvSpPr>
        <p:spPr>
          <a:xfrm>
            <a:off x="363865" y="4757499"/>
            <a:ext cx="3226877" cy="173610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01675469-2D7B-4913-B3DD-57A88CF56A39}"/>
              </a:ext>
            </a:extLst>
          </p:cNvPr>
          <p:cNvSpPr/>
          <p:nvPr/>
        </p:nvSpPr>
        <p:spPr>
          <a:xfrm>
            <a:off x="8457149" y="4743252"/>
            <a:ext cx="3226877" cy="173610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DDA3B54C-8806-4004-B8D6-C55CE96F504E}"/>
              </a:ext>
            </a:extLst>
          </p:cNvPr>
          <p:cNvSpPr/>
          <p:nvPr/>
        </p:nvSpPr>
        <p:spPr>
          <a:xfrm>
            <a:off x="511610" y="4870628"/>
            <a:ext cx="2950647" cy="15081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032D9C6E-6E04-417B-A8DA-03D0F362F54A}"/>
              </a:ext>
            </a:extLst>
          </p:cNvPr>
          <p:cNvSpPr/>
          <p:nvPr/>
        </p:nvSpPr>
        <p:spPr>
          <a:xfrm>
            <a:off x="8608182" y="4870628"/>
            <a:ext cx="2950647" cy="15081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904C273E-185D-46B3-A1E6-34A11F256093}"/>
              </a:ext>
            </a:extLst>
          </p:cNvPr>
          <p:cNvSpPr/>
          <p:nvPr/>
        </p:nvSpPr>
        <p:spPr>
          <a:xfrm>
            <a:off x="456376" y="4833186"/>
            <a:ext cx="2807934" cy="369332"/>
          </a:xfrm>
          <a:prstGeom prst="rect">
            <a:avLst/>
          </a:prstGeom>
          <a:noFill/>
        </p:spPr>
        <p:txBody>
          <a:bodyPr wrap="square" lIns="91440" tIns="45720" rIns="91440" bIns="45720" anchor="t">
            <a:spAutoFit/>
          </a:bodyPr>
          <a:lstStyle/>
          <a:p>
            <a:pPr algn="ctr"/>
            <a:r>
              <a:rPr lang="en-US" b="1" dirty="0">
                <a:ln w="0"/>
                <a:solidFill>
                  <a:srgbClr val="33CC33"/>
                </a:solidFill>
                <a:effectLst>
                  <a:outerShdw blurRad="38100" dist="25400" dir="5400000" algn="ctr" rotWithShape="0">
                    <a:srgbClr val="6E747A">
                      <a:alpha val="43000"/>
                    </a:srgbClr>
                  </a:outerShdw>
                </a:effectLst>
              </a:rPr>
              <a:t>Outdoor Learning :</a:t>
            </a:r>
            <a:endParaRPr lang="en-US" b="1" dirty="0">
              <a:ln w="0"/>
              <a:solidFill>
                <a:srgbClr val="33CC33"/>
              </a:solidFill>
              <a:effectLst>
                <a:outerShdw blurRad="38100" dist="25400" dir="5400000" algn="ctr" rotWithShape="0">
                  <a:srgbClr val="6E747A">
                    <a:alpha val="43000"/>
                  </a:srgbClr>
                </a:outerShdw>
              </a:effectLst>
              <a:ea typeface="Calibri"/>
              <a:cs typeface="Calibri"/>
            </a:endParaRPr>
          </a:p>
        </p:txBody>
      </p:sp>
      <p:sp>
        <p:nvSpPr>
          <p:cNvPr id="38" name="Rectangle 37">
            <a:extLst>
              <a:ext uri="{FF2B5EF4-FFF2-40B4-BE49-F238E27FC236}">
                <a16:creationId xmlns:a16="http://schemas.microsoft.com/office/drawing/2014/main" id="{ABFA3E6D-F185-4959-82A1-D2626115A65A}"/>
              </a:ext>
            </a:extLst>
          </p:cNvPr>
          <p:cNvSpPr/>
          <p:nvPr/>
        </p:nvSpPr>
        <p:spPr>
          <a:xfrm>
            <a:off x="8641219" y="4847989"/>
            <a:ext cx="2884572" cy="369332"/>
          </a:xfrm>
          <a:prstGeom prst="rect">
            <a:avLst/>
          </a:prstGeom>
          <a:noFill/>
        </p:spPr>
        <p:txBody>
          <a:bodyPr wrap="none" lIns="91440" tIns="45720" rIns="91440" bIns="45720" anchor="t">
            <a:spAutoFit/>
          </a:bodyPr>
          <a:lstStyle/>
          <a:p>
            <a:pPr algn="ctr"/>
            <a:r>
              <a:rPr lang="en-US" b="1">
                <a:ln w="0"/>
                <a:solidFill>
                  <a:srgbClr val="33CC33"/>
                </a:solidFill>
                <a:effectLst>
                  <a:outerShdw blurRad="38100" dist="25400" dir="5400000" algn="ctr" rotWithShape="0">
                    <a:srgbClr val="6E747A">
                      <a:alpha val="43000"/>
                    </a:srgbClr>
                  </a:outerShdw>
                </a:effectLst>
              </a:rPr>
              <a:t>How can I support my child?</a:t>
            </a:r>
          </a:p>
        </p:txBody>
      </p:sp>
      <p:sp>
        <p:nvSpPr>
          <p:cNvPr id="41" name="TextBox 40">
            <a:extLst>
              <a:ext uri="{FF2B5EF4-FFF2-40B4-BE49-F238E27FC236}">
                <a16:creationId xmlns:a16="http://schemas.microsoft.com/office/drawing/2014/main" id="{9135CE71-E6E6-4E9A-8D5C-93804FD69481}"/>
              </a:ext>
            </a:extLst>
          </p:cNvPr>
          <p:cNvSpPr txBox="1"/>
          <p:nvPr/>
        </p:nvSpPr>
        <p:spPr>
          <a:xfrm>
            <a:off x="473331" y="740276"/>
            <a:ext cx="3031752" cy="1569660"/>
          </a:xfrm>
          <a:prstGeom prst="rect">
            <a:avLst/>
          </a:prstGeom>
          <a:noFill/>
        </p:spPr>
        <p:txBody>
          <a:bodyPr wrap="square" lIns="91440" tIns="45720" rIns="91440" bIns="45720" rtlCol="0" anchor="t">
            <a:spAutoFit/>
          </a:bodyPr>
          <a:lstStyle/>
          <a:p>
            <a:r>
              <a:rPr lang="en-US" sz="1200" dirty="0">
                <a:latin typeface="Calibri"/>
                <a:ea typeface="Calibri"/>
                <a:cs typeface="Calibri"/>
              </a:rPr>
              <a:t>This Term class 8 will continue to build on their current phonic knowledge using the ‘Monster Phonics’ Scheme, this scheme will be used consistently throughout the school. </a:t>
            </a:r>
          </a:p>
          <a:p>
            <a:r>
              <a:rPr lang="en-US" sz="1200" dirty="0">
                <a:latin typeface="Calibri"/>
                <a:ea typeface="Calibri"/>
                <a:cs typeface="Calibri"/>
              </a:rPr>
              <a:t>Pupils will also be immersed in a variety of engaging and enriching stories linked to the ‘rights of the child’ , to further develop their individual writing </a:t>
            </a:r>
            <a:r>
              <a:rPr lang="en-US" sz="1200">
                <a:latin typeface="Calibri"/>
                <a:ea typeface="Calibri"/>
                <a:cs typeface="Calibri"/>
              </a:rPr>
              <a:t>journeys.  </a:t>
            </a:r>
            <a:endParaRPr lang="en-US" sz="1200" dirty="0">
              <a:latin typeface="Calibri"/>
              <a:ea typeface="Calibri"/>
              <a:cs typeface="Calibri"/>
            </a:endParaRPr>
          </a:p>
        </p:txBody>
      </p:sp>
      <p:sp>
        <p:nvSpPr>
          <p:cNvPr id="42" name="TextBox 41">
            <a:extLst>
              <a:ext uri="{FF2B5EF4-FFF2-40B4-BE49-F238E27FC236}">
                <a16:creationId xmlns:a16="http://schemas.microsoft.com/office/drawing/2014/main" id="{4C171CC1-8B1A-4281-97CA-C2F41CAD63F3}"/>
              </a:ext>
            </a:extLst>
          </p:cNvPr>
          <p:cNvSpPr txBox="1"/>
          <p:nvPr/>
        </p:nvSpPr>
        <p:spPr>
          <a:xfrm>
            <a:off x="8608182" y="780148"/>
            <a:ext cx="3042807" cy="1546577"/>
          </a:xfrm>
          <a:prstGeom prst="rect">
            <a:avLst/>
          </a:prstGeom>
          <a:noFill/>
        </p:spPr>
        <p:txBody>
          <a:bodyPr wrap="square" lIns="91440" tIns="45720" rIns="91440" bIns="45720" rtlCol="0" anchor="t">
            <a:spAutoFit/>
          </a:bodyPr>
          <a:lstStyle/>
          <a:p>
            <a:r>
              <a:rPr lang="en-US" sz="1050" dirty="0">
                <a:latin typeface="Calibri"/>
                <a:ea typeface="Calibri"/>
                <a:cs typeface="Calibri"/>
              </a:rPr>
              <a:t>This term, pupils will complete a number of activities that will explore practical and real life mathematics through a range of indoor and outdoor environments,</a:t>
            </a:r>
            <a:endParaRPr lang="en-GB" sz="1050" dirty="0">
              <a:latin typeface="Calibri"/>
              <a:ea typeface="Calibri"/>
              <a:cs typeface="Calibri"/>
            </a:endParaRPr>
          </a:p>
          <a:p>
            <a:pPr marL="171450" indent="-171450">
              <a:buFont typeface="Calibri"/>
              <a:buChar char="-"/>
            </a:pPr>
            <a:r>
              <a:rPr lang="en-US" sz="1050" dirty="0">
                <a:latin typeface="Calibri"/>
                <a:ea typeface="Calibri"/>
                <a:cs typeface="Calibri"/>
              </a:rPr>
              <a:t>Number sequences and groups of numbers</a:t>
            </a:r>
          </a:p>
          <a:p>
            <a:pPr marL="171450" indent="-171450">
              <a:buFont typeface="Calibri"/>
              <a:buChar char="-"/>
            </a:pPr>
            <a:r>
              <a:rPr lang="en-US" sz="1050" dirty="0">
                <a:latin typeface="Calibri"/>
                <a:ea typeface="Calibri"/>
                <a:cs typeface="Calibri"/>
              </a:rPr>
              <a:t>Place Value of Numbers ad the value of Hundreds, Tens and Units. </a:t>
            </a:r>
          </a:p>
          <a:p>
            <a:pPr marL="171450" indent="-171450">
              <a:buFont typeface="Calibri"/>
              <a:buChar char="-"/>
            </a:pPr>
            <a:r>
              <a:rPr lang="en-US" sz="1050" dirty="0">
                <a:latin typeface="Calibri"/>
                <a:ea typeface="Calibri"/>
                <a:cs typeface="Calibri"/>
              </a:rPr>
              <a:t>Problem solving with numbers. </a:t>
            </a:r>
          </a:p>
          <a:p>
            <a:pPr marL="171450" indent="-171450">
              <a:buFont typeface="Calibri"/>
              <a:buChar char="-"/>
            </a:pPr>
            <a:r>
              <a:rPr lang="en-US" sz="1050" dirty="0">
                <a:latin typeface="Calibri"/>
                <a:ea typeface="Calibri"/>
                <a:cs typeface="Calibri"/>
              </a:rPr>
              <a:t>Daily times tables practice via songs and tasks.</a:t>
            </a:r>
            <a:endParaRPr lang="en-GB" sz="1050" dirty="0">
              <a:latin typeface="Calibri"/>
              <a:ea typeface="Calibri"/>
              <a:cs typeface="Calibri"/>
            </a:endParaRPr>
          </a:p>
        </p:txBody>
      </p:sp>
      <p:sp>
        <p:nvSpPr>
          <p:cNvPr id="43" name="TextBox 42">
            <a:extLst>
              <a:ext uri="{FF2B5EF4-FFF2-40B4-BE49-F238E27FC236}">
                <a16:creationId xmlns:a16="http://schemas.microsoft.com/office/drawing/2014/main" id="{2074657F-C227-4532-9AC4-949C0A923C06}"/>
              </a:ext>
            </a:extLst>
          </p:cNvPr>
          <p:cNvSpPr txBox="1"/>
          <p:nvPr/>
        </p:nvSpPr>
        <p:spPr>
          <a:xfrm>
            <a:off x="491348" y="2963222"/>
            <a:ext cx="3031752" cy="1569660"/>
          </a:xfrm>
          <a:prstGeom prst="rect">
            <a:avLst/>
          </a:prstGeom>
          <a:noFill/>
        </p:spPr>
        <p:txBody>
          <a:bodyPr wrap="square" lIns="91440" tIns="45720" rIns="91440" bIns="45720" rtlCol="0" anchor="t">
            <a:spAutoFit/>
          </a:bodyPr>
          <a:lstStyle/>
          <a:p>
            <a:r>
              <a:rPr lang="en-GB" sz="1200" dirty="0"/>
              <a:t>Pupils will access a number of digital learning opportunities including using iPad apps and chrome books to further support and enhance learning. They will also be familiarising themselves with iPad and computer skills such as saving documents, sending emails, presenting concepts using ICT and exploring the concept of coding.</a:t>
            </a:r>
          </a:p>
        </p:txBody>
      </p:sp>
      <p:sp>
        <p:nvSpPr>
          <p:cNvPr id="44" name="TextBox 43">
            <a:extLst>
              <a:ext uri="{FF2B5EF4-FFF2-40B4-BE49-F238E27FC236}">
                <a16:creationId xmlns:a16="http://schemas.microsoft.com/office/drawing/2014/main" id="{1A4F963A-E2F0-43C3-B4AF-465794AB162A}"/>
              </a:ext>
            </a:extLst>
          </p:cNvPr>
          <p:cNvSpPr txBox="1"/>
          <p:nvPr/>
        </p:nvSpPr>
        <p:spPr>
          <a:xfrm>
            <a:off x="498736" y="5157221"/>
            <a:ext cx="3169870" cy="1277273"/>
          </a:xfrm>
          <a:prstGeom prst="rect">
            <a:avLst/>
          </a:prstGeom>
          <a:noFill/>
        </p:spPr>
        <p:txBody>
          <a:bodyPr wrap="square" lIns="91440" tIns="45720" rIns="91440" bIns="45720" rtlCol="0" anchor="t">
            <a:spAutoFit/>
          </a:bodyPr>
          <a:lstStyle/>
          <a:p>
            <a:r>
              <a:rPr lang="en-GB" sz="1100" dirty="0"/>
              <a:t>Collaborative forest school sessions with Class 7 will be every Monday  Pupils will be applying social interaction and communication skills during a range of outdoor tasks, integrating with mainstream where appropriate and developing an awareness of how to look after, and enjoy, our school environment.</a:t>
            </a:r>
            <a:endParaRPr lang="en-GB" sz="1100" dirty="0">
              <a:ea typeface="Calibri"/>
              <a:cs typeface="Calibri"/>
            </a:endParaRPr>
          </a:p>
        </p:txBody>
      </p:sp>
      <p:sp>
        <p:nvSpPr>
          <p:cNvPr id="45" name="TextBox 44">
            <a:extLst>
              <a:ext uri="{FF2B5EF4-FFF2-40B4-BE49-F238E27FC236}">
                <a16:creationId xmlns:a16="http://schemas.microsoft.com/office/drawing/2014/main" id="{E6106A50-22AE-4F18-AD16-832F33F2D452}"/>
              </a:ext>
            </a:extLst>
          </p:cNvPr>
          <p:cNvSpPr txBox="1"/>
          <p:nvPr/>
        </p:nvSpPr>
        <p:spPr>
          <a:xfrm>
            <a:off x="8591433" y="2945332"/>
            <a:ext cx="2976669" cy="1569660"/>
          </a:xfrm>
          <a:prstGeom prst="rect">
            <a:avLst/>
          </a:prstGeom>
          <a:noFill/>
        </p:spPr>
        <p:txBody>
          <a:bodyPr wrap="square" lIns="91440" tIns="45720" rIns="91440" bIns="45720" rtlCol="0" anchor="t">
            <a:spAutoFit/>
          </a:bodyPr>
          <a:lstStyle/>
          <a:p>
            <a:r>
              <a:rPr lang="en-GB" sz="1200" dirty="0"/>
              <a:t>Our </a:t>
            </a:r>
            <a:r>
              <a:rPr lang="en-GB" sz="1200" dirty="0" err="1"/>
              <a:t>Cynefin</a:t>
            </a:r>
            <a:r>
              <a:rPr lang="en-GB" sz="1200" dirty="0"/>
              <a:t> reflects on our understanding of belonging to Wales. As part of this, the children will have lots of opportunities to explore their immediate and local areas, planning and performing concept-based poems and songs, and short, daily opportunities to be immersed in Welsh culture and language.</a:t>
            </a:r>
            <a:endParaRPr lang="en-GB" sz="1200" dirty="0">
              <a:ea typeface="Calibri" panose="020F0502020204030204"/>
              <a:cs typeface="Calibri" panose="020F0502020204030204"/>
            </a:endParaRPr>
          </a:p>
        </p:txBody>
      </p:sp>
      <p:sp>
        <p:nvSpPr>
          <p:cNvPr id="47" name="TextBox 46">
            <a:extLst>
              <a:ext uri="{FF2B5EF4-FFF2-40B4-BE49-F238E27FC236}">
                <a16:creationId xmlns:a16="http://schemas.microsoft.com/office/drawing/2014/main" id="{D3B2D1C6-A9C9-4EE2-BA29-79EB20FE35AB}"/>
              </a:ext>
            </a:extLst>
          </p:cNvPr>
          <p:cNvSpPr txBox="1"/>
          <p:nvPr/>
        </p:nvSpPr>
        <p:spPr>
          <a:xfrm>
            <a:off x="8608182" y="5154659"/>
            <a:ext cx="3031752" cy="1292662"/>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en-GB" sz="1100" dirty="0"/>
              <a:t>Below are some links linked to out concept. </a:t>
            </a:r>
            <a:endParaRPr lang="en-GB" sz="1100" dirty="0">
              <a:sym typeface="Wingdings" panose="05000000000000000000" pitchFamily="2" charset="2"/>
            </a:endParaRPr>
          </a:p>
          <a:p>
            <a:pPr marL="171450" indent="-171450">
              <a:buFont typeface="Arial" panose="020B0604020202020204" pitchFamily="34" charset="0"/>
              <a:buChar char="•"/>
            </a:pPr>
            <a:r>
              <a:rPr lang="en-US" sz="1100" dirty="0">
                <a:hlinkClick r:id="rId3"/>
              </a:rPr>
              <a:t>UN Convention on Rights of a Child (UNCRC) - UNICEF UK</a:t>
            </a:r>
            <a:endParaRPr lang="en-US" sz="1100" dirty="0"/>
          </a:p>
          <a:p>
            <a:pPr marL="171450" indent="-171450">
              <a:buFont typeface="Arial" panose="020B0604020202020204" pitchFamily="34" charset="0"/>
              <a:buChar char="•"/>
            </a:pPr>
            <a:r>
              <a:rPr lang="en-US" sz="1100" dirty="0">
                <a:hlinkClick r:id="rId4"/>
              </a:rPr>
              <a:t>How to teach young children about rights | UNICEF Parenting</a:t>
            </a:r>
            <a:endParaRPr lang="en-US" sz="1100" dirty="0"/>
          </a:p>
          <a:p>
            <a:pPr marL="171450" indent="-171450">
              <a:buFont typeface="Arial" panose="020B0604020202020204" pitchFamily="34" charset="0"/>
              <a:buChar char="•"/>
            </a:pPr>
            <a:r>
              <a:rPr lang="en-US" sz="1100" dirty="0">
                <a:hlinkClick r:id="rId5"/>
              </a:rPr>
              <a:t>Education resources on children's rights</a:t>
            </a:r>
            <a:endParaRPr lang="en-US" sz="1100" dirty="0"/>
          </a:p>
          <a:p>
            <a:pPr marL="171450" indent="-171450">
              <a:buFont typeface="Arial" panose="020B0604020202020204" pitchFamily="34" charset="0"/>
              <a:buChar char="•"/>
            </a:pPr>
            <a:endParaRPr lang="en-GB" sz="1200" dirty="0">
              <a:highlight>
                <a:srgbClr val="FFFF00"/>
              </a:highlight>
            </a:endParaRPr>
          </a:p>
        </p:txBody>
      </p:sp>
      <p:pic>
        <p:nvPicPr>
          <p:cNvPr id="2" name="Picture 1" descr="A green and blue leaves&#10;&#10;Description automatically generated">
            <a:extLst>
              <a:ext uri="{FF2B5EF4-FFF2-40B4-BE49-F238E27FC236}">
                <a16:creationId xmlns:a16="http://schemas.microsoft.com/office/drawing/2014/main" id="{3E2B938F-70E4-3803-A27A-CF61FFA42E8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7460328">
            <a:off x="-98329" y="63193"/>
            <a:ext cx="778703" cy="778703"/>
          </a:xfrm>
          <a:prstGeom prst="rect">
            <a:avLst/>
          </a:prstGeom>
        </p:spPr>
      </p:pic>
      <p:pic>
        <p:nvPicPr>
          <p:cNvPr id="3" name="Picture 2" descr="A green and blue leaves&#10;&#10;Description automatically generated">
            <a:extLst>
              <a:ext uri="{FF2B5EF4-FFF2-40B4-BE49-F238E27FC236}">
                <a16:creationId xmlns:a16="http://schemas.microsoft.com/office/drawing/2014/main" id="{501E5AE9-B5DF-1426-A8FE-779791FF31E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508199">
            <a:off x="11369539" y="13655"/>
            <a:ext cx="778703" cy="778703"/>
          </a:xfrm>
          <a:prstGeom prst="rect">
            <a:avLst/>
          </a:prstGeom>
        </p:spPr>
      </p:pic>
      <p:pic>
        <p:nvPicPr>
          <p:cNvPr id="5" name="Picture 4" descr="A green and blue leaves&#10;&#10;Description automatically generated">
            <a:extLst>
              <a:ext uri="{FF2B5EF4-FFF2-40B4-BE49-F238E27FC236}">
                <a16:creationId xmlns:a16="http://schemas.microsoft.com/office/drawing/2014/main" id="{4F8FE68F-5A36-00DF-8DF2-14B67EBC684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2124958">
            <a:off x="19886" y="6141691"/>
            <a:ext cx="778703" cy="778703"/>
          </a:xfrm>
          <a:prstGeom prst="rect">
            <a:avLst/>
          </a:prstGeom>
        </p:spPr>
      </p:pic>
      <p:pic>
        <p:nvPicPr>
          <p:cNvPr id="8" name="Picture 7" descr="A green and blue leaves&#10;&#10;Description automatically generated">
            <a:extLst>
              <a:ext uri="{FF2B5EF4-FFF2-40B4-BE49-F238E27FC236}">
                <a16:creationId xmlns:a16="http://schemas.microsoft.com/office/drawing/2014/main" id="{30894979-EB4D-2CD5-18D0-838B54986A2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8039993">
            <a:off x="11420353" y="6055694"/>
            <a:ext cx="778703" cy="778703"/>
          </a:xfrm>
          <a:prstGeom prst="rect">
            <a:avLst/>
          </a:prstGeom>
        </p:spPr>
      </p:pic>
    </p:spTree>
    <p:extLst>
      <p:ext uri="{BB962C8B-B14F-4D97-AF65-F5344CB8AC3E}">
        <p14:creationId xmlns:p14="http://schemas.microsoft.com/office/powerpoint/2010/main" val="980795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7AEFA0-BF19-84F4-5C86-CC2264527BF1}"/>
            </a:ext>
          </a:extLst>
        </p:cNvPr>
        <p:cNvGrpSpPr/>
        <p:nvPr/>
      </p:nvGrpSpPr>
      <p:grpSpPr>
        <a:xfrm>
          <a:off x="0" y="0"/>
          <a:ext cx="0" cy="0"/>
          <a:chOff x="0" y="0"/>
          <a:chExt cx="0" cy="0"/>
        </a:xfrm>
      </p:grpSpPr>
      <p:grpSp>
        <p:nvGrpSpPr>
          <p:cNvPr id="21" name="Group 20">
            <a:extLst>
              <a:ext uri="{FF2B5EF4-FFF2-40B4-BE49-F238E27FC236}">
                <a16:creationId xmlns:a16="http://schemas.microsoft.com/office/drawing/2014/main" id="{01B09CA0-B14B-036D-8DA1-53478F0D73EB}"/>
              </a:ext>
            </a:extLst>
          </p:cNvPr>
          <p:cNvGrpSpPr/>
          <p:nvPr/>
        </p:nvGrpSpPr>
        <p:grpSpPr>
          <a:xfrm>
            <a:off x="-39672" y="4061"/>
            <a:ext cx="12314800" cy="6858000"/>
            <a:chOff x="0" y="0"/>
            <a:chExt cx="12192000" cy="6858000"/>
          </a:xfrm>
        </p:grpSpPr>
        <p:sp>
          <p:nvSpPr>
            <p:cNvPr id="4" name="Rectangle 3">
              <a:extLst>
                <a:ext uri="{FF2B5EF4-FFF2-40B4-BE49-F238E27FC236}">
                  <a16:creationId xmlns:a16="http://schemas.microsoft.com/office/drawing/2014/main" id="{BA7F0311-7450-ABC1-BF8F-8AC12267A9DF}"/>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7107B4B2-4E19-F4D5-2638-1C3D5B2EAD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792" y="164970"/>
              <a:ext cx="11886415" cy="6570482"/>
            </a:xfrm>
            <a:prstGeom prst="rect">
              <a:avLst/>
            </a:prstGeom>
          </p:spPr>
        </p:pic>
        <p:sp>
          <p:nvSpPr>
            <p:cNvPr id="11" name="Rectangle 10">
              <a:extLst>
                <a:ext uri="{FF2B5EF4-FFF2-40B4-BE49-F238E27FC236}">
                  <a16:creationId xmlns:a16="http://schemas.microsoft.com/office/drawing/2014/main" id="{5E8A06CB-8F86-ED8C-7BB4-45BF24AD9F6E}"/>
                </a:ext>
              </a:extLst>
            </p:cNvPr>
            <p:cNvSpPr/>
            <p:nvPr/>
          </p:nvSpPr>
          <p:spPr>
            <a:xfrm>
              <a:off x="710939" y="1253608"/>
              <a:ext cx="10652866" cy="505846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46F0691A-BD23-34A2-8229-D326B025A225}"/>
                </a:ext>
              </a:extLst>
            </p:cNvPr>
            <p:cNvSpPr/>
            <p:nvPr/>
          </p:nvSpPr>
          <p:spPr>
            <a:xfrm>
              <a:off x="924406" y="1482288"/>
              <a:ext cx="10227733" cy="4601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8104830-6FA0-AF42-D078-E99B34762656}"/>
                </a:ext>
              </a:extLst>
            </p:cNvPr>
            <p:cNvSpPr/>
            <p:nvPr/>
          </p:nvSpPr>
          <p:spPr>
            <a:xfrm>
              <a:off x="1000604" y="1466733"/>
              <a:ext cx="5288556" cy="954107"/>
            </a:xfrm>
            <a:prstGeom prst="rect">
              <a:avLst/>
            </a:prstGeom>
            <a:noFill/>
          </p:spPr>
          <p:txBody>
            <a:bodyPr wrap="square" lIns="91440" tIns="45720" rIns="91440" bIns="45720" anchor="t">
              <a:spAutoFit/>
            </a:bodyPr>
            <a:lstStyle/>
            <a:p>
              <a:pPr algn="ctr"/>
              <a:r>
                <a:rPr lang="en-US" sz="2000" b="1" dirty="0">
                  <a:ln w="0"/>
                  <a:solidFill>
                    <a:srgbClr val="92D050"/>
                  </a:solidFill>
                  <a:effectLst>
                    <a:outerShdw blurRad="38100" dist="25400" dir="5400000" algn="ctr" rotWithShape="0">
                      <a:srgbClr val="6E747A">
                        <a:alpha val="43000"/>
                      </a:srgbClr>
                    </a:outerShdw>
                  </a:effectLst>
                </a:rPr>
                <a:t>📚 Homework Information – Autumn Term 🍂</a:t>
              </a:r>
              <a:endParaRPr lang="en-US" sz="2000"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p:txBody>
        </p:sp>
      </p:grpSp>
      <p:sp>
        <p:nvSpPr>
          <p:cNvPr id="22" name="TextBox 21">
            <a:extLst>
              <a:ext uri="{FF2B5EF4-FFF2-40B4-BE49-F238E27FC236}">
                <a16:creationId xmlns:a16="http://schemas.microsoft.com/office/drawing/2014/main" id="{96DD7730-B7D3-DA4B-CA5C-BD7B1173FEFD}"/>
              </a:ext>
            </a:extLst>
          </p:cNvPr>
          <p:cNvSpPr txBox="1"/>
          <p:nvPr/>
        </p:nvSpPr>
        <p:spPr>
          <a:xfrm>
            <a:off x="1129291" y="2041894"/>
            <a:ext cx="9723285" cy="3785652"/>
          </a:xfrm>
          <a:prstGeom prst="rect">
            <a:avLst/>
          </a:prstGeom>
          <a:noFill/>
        </p:spPr>
        <p:txBody>
          <a:bodyPr wrap="square" lIns="91440" tIns="45720" rIns="91440" bIns="45720" rtlCol="0" anchor="t">
            <a:spAutoFit/>
          </a:bodyPr>
          <a:lstStyle/>
          <a:p>
            <a:r>
              <a:rPr lang="en-US" sz="1500" dirty="0"/>
              <a:t>This term, pupils will once again take part in </a:t>
            </a:r>
            <a:r>
              <a:rPr lang="en-US" sz="1500" b="1" dirty="0"/>
              <a:t>Passion Project-style homework</a:t>
            </a:r>
            <a:r>
              <a:rPr lang="en-US" sz="1500" dirty="0"/>
              <a:t>! These weekly projects will encourage creativity, independent thinking, and curiosity around our seasonal theme: </a:t>
            </a:r>
            <a:r>
              <a:rPr lang="en-US" sz="1500" b="1" dirty="0"/>
              <a:t>Autumn</a:t>
            </a:r>
            <a:r>
              <a:rPr lang="en-US" sz="1500" dirty="0"/>
              <a:t>.</a:t>
            </a:r>
          </a:p>
          <a:p>
            <a:endParaRPr lang="en-US" sz="1500" dirty="0"/>
          </a:p>
          <a:p>
            <a:r>
              <a:rPr lang="en-US" sz="1500" b="1" dirty="0"/>
              <a:t>📝 Passion Project Homework:</a:t>
            </a:r>
          </a:p>
          <a:p>
            <a:r>
              <a:rPr lang="en-US" sz="1500" b="1" dirty="0"/>
              <a:t>New Project Tasks </a:t>
            </a:r>
            <a:r>
              <a:rPr lang="en-US" sz="1500" dirty="0"/>
              <a:t>will be given </a:t>
            </a:r>
            <a:r>
              <a:rPr lang="en-US" sz="1500" b="1" dirty="0"/>
              <a:t>every Friday </a:t>
            </a:r>
            <a:r>
              <a:rPr lang="en-US" sz="1500" dirty="0"/>
              <a:t>and will need to be completed by the </a:t>
            </a:r>
            <a:r>
              <a:rPr lang="en-US" sz="1500" b="1" dirty="0"/>
              <a:t>following Friday. Please can the children bring their passion project books into school every Thursday to discuss, </a:t>
            </a:r>
            <a:r>
              <a:rPr lang="en-US" sz="1500" dirty="0"/>
              <a:t>with new tasks to be set each Friday</a:t>
            </a:r>
            <a:r>
              <a:rPr lang="en-US" sz="1500" b="1" dirty="0"/>
              <a:t>. </a:t>
            </a:r>
            <a:r>
              <a:rPr lang="en-US" sz="1500" dirty="0"/>
              <a:t>Each week's task will relate to our topic and give pupils the opportunity to explore Autumn through a range of activities – from art and writing, to research and nature-based investigations.</a:t>
            </a:r>
          </a:p>
          <a:p>
            <a:endParaRPr lang="en-US" sz="1500" dirty="0"/>
          </a:p>
          <a:p>
            <a:r>
              <a:rPr lang="en-US" sz="1500" b="1" dirty="0"/>
              <a:t>✏️ Weekly Spelling Practice:</a:t>
            </a:r>
          </a:p>
          <a:p>
            <a:r>
              <a:rPr lang="en-US" sz="1500" b="1" dirty="0"/>
              <a:t>Spelling words</a:t>
            </a:r>
            <a:r>
              <a:rPr lang="en-US" sz="1500" dirty="0"/>
              <a:t> will be sent home every </a:t>
            </a:r>
            <a:r>
              <a:rPr lang="en-US" sz="1500" b="1" dirty="0"/>
              <a:t>Monday</a:t>
            </a:r>
            <a:r>
              <a:rPr lang="en-US" sz="1500" dirty="0"/>
              <a:t>. </a:t>
            </a:r>
            <a:r>
              <a:rPr lang="en-US" sz="1500" b="1" dirty="0"/>
              <a:t>Please can the children bring their spelling words into school every Monday.</a:t>
            </a:r>
          </a:p>
          <a:p>
            <a:r>
              <a:rPr lang="en-US" sz="1500" dirty="0"/>
              <a:t>Pupils should practise these words at home during the week in their yellow spelling books.</a:t>
            </a:r>
          </a:p>
          <a:p>
            <a:endParaRPr lang="en-US" sz="1500" dirty="0"/>
          </a:p>
          <a:p>
            <a:r>
              <a:rPr lang="en-US" sz="1500" dirty="0"/>
              <a:t>Please support your child with their homework by encouraging them to take pride in their work, manage their time well, and explore the topic in ways that interest them. Thank you for your continued support!</a:t>
            </a:r>
          </a:p>
        </p:txBody>
      </p:sp>
      <p:pic>
        <p:nvPicPr>
          <p:cNvPr id="9" name="Picture 8" descr="A logo for a school&#10;&#10;Description automatically generated">
            <a:extLst>
              <a:ext uri="{FF2B5EF4-FFF2-40B4-BE49-F238E27FC236}">
                <a16:creationId xmlns:a16="http://schemas.microsoft.com/office/drawing/2014/main" id="{F67E6E02-F91C-8A7C-6EF5-4381414F47B5}"/>
              </a:ext>
            </a:extLst>
          </p:cNvPr>
          <p:cNvPicPr>
            <a:picLocks noChangeAspect="1"/>
          </p:cNvPicPr>
          <p:nvPr/>
        </p:nvPicPr>
        <p:blipFill>
          <a:blip r:embed="rId4"/>
          <a:stretch>
            <a:fillRect/>
          </a:stretch>
        </p:blipFill>
        <p:spPr>
          <a:xfrm>
            <a:off x="11035863" y="408152"/>
            <a:ext cx="832069" cy="839076"/>
          </a:xfrm>
          <a:prstGeom prst="rect">
            <a:avLst/>
          </a:prstGeom>
        </p:spPr>
      </p:pic>
      <p:pic>
        <p:nvPicPr>
          <p:cNvPr id="3" name="Picture 2" descr="A green and blue leaves&#10;&#10;Description automatically generated">
            <a:extLst>
              <a:ext uri="{FF2B5EF4-FFF2-40B4-BE49-F238E27FC236}">
                <a16:creationId xmlns:a16="http://schemas.microsoft.com/office/drawing/2014/main" id="{AB15D58C-8C79-CD28-CCEA-5678D94D043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093981">
            <a:off x="11638598" y="82445"/>
            <a:ext cx="593090" cy="593090"/>
          </a:xfrm>
          <a:prstGeom prst="rect">
            <a:avLst/>
          </a:prstGeom>
        </p:spPr>
      </p:pic>
      <p:pic>
        <p:nvPicPr>
          <p:cNvPr id="8" name="Picture 7" descr="A green and blue leaves&#10;&#10;Description automatically generated">
            <a:extLst>
              <a:ext uri="{FF2B5EF4-FFF2-40B4-BE49-F238E27FC236}">
                <a16:creationId xmlns:a16="http://schemas.microsoft.com/office/drawing/2014/main" id="{6D362203-8A1E-6CCC-DBD4-70A43C05207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8177106">
            <a:off x="11127552" y="5681916"/>
            <a:ext cx="1149226" cy="1149226"/>
          </a:xfrm>
          <a:prstGeom prst="rect">
            <a:avLst/>
          </a:prstGeom>
        </p:spPr>
      </p:pic>
      <p:pic>
        <p:nvPicPr>
          <p:cNvPr id="16" name="Picture 15" descr="A green and blue leaves&#10;&#10;Description automatically generated">
            <a:extLst>
              <a:ext uri="{FF2B5EF4-FFF2-40B4-BE49-F238E27FC236}">
                <a16:creationId xmlns:a16="http://schemas.microsoft.com/office/drawing/2014/main" id="{AA75B874-5FC3-5E41-BDB2-E8701CF80D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7460328">
            <a:off x="114384" y="102628"/>
            <a:ext cx="593090" cy="593090"/>
          </a:xfrm>
          <a:prstGeom prst="rect">
            <a:avLst/>
          </a:prstGeom>
        </p:spPr>
      </p:pic>
      <p:pic>
        <p:nvPicPr>
          <p:cNvPr id="18" name="Picture 17" descr="A green and blue leaves&#10;&#10;Description automatically generated">
            <a:extLst>
              <a:ext uri="{FF2B5EF4-FFF2-40B4-BE49-F238E27FC236}">
                <a16:creationId xmlns:a16="http://schemas.microsoft.com/office/drawing/2014/main" id="{7560ED82-7462-E449-1B14-977D3671A99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4799615">
            <a:off x="53549" y="6111711"/>
            <a:ext cx="593090" cy="593090"/>
          </a:xfrm>
          <a:prstGeom prst="rect">
            <a:avLst/>
          </a:prstGeom>
        </p:spPr>
      </p:pic>
    </p:spTree>
    <p:extLst>
      <p:ext uri="{BB962C8B-B14F-4D97-AF65-F5344CB8AC3E}">
        <p14:creationId xmlns:p14="http://schemas.microsoft.com/office/powerpoint/2010/main" val="2385879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9ADB1F3116A942BAC1E59C493A7EBC" ma:contentTypeVersion="12" ma:contentTypeDescription="Create a new document." ma:contentTypeScope="" ma:versionID="c8d99c27a17bfd37ce00dfc844781f95">
  <xsd:schema xmlns:xsd="http://www.w3.org/2001/XMLSchema" xmlns:xs="http://www.w3.org/2001/XMLSchema" xmlns:p="http://schemas.microsoft.com/office/2006/metadata/properties" xmlns:ns2="5e95fb1f-2394-483f-ab62-58955917ad56" xmlns:ns3="94f2f651-6247-4d14-a51f-0e000900ada3" targetNamespace="http://schemas.microsoft.com/office/2006/metadata/properties" ma:root="true" ma:fieldsID="538dd20dcba255123ae13a08883fd8dd" ns2:_="" ns3:_="">
    <xsd:import namespace="5e95fb1f-2394-483f-ab62-58955917ad56"/>
    <xsd:import namespace="94f2f651-6247-4d14-a51f-0e000900ada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95fb1f-2394-483f-ab62-58955917ad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8eb062c-d763-48f9-a1b1-826b13cffd4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4f2f651-6247-4d14-a51f-0e000900ada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05b67df-7999-47b5-9331-795fa9bd0b5e}" ma:internalName="TaxCatchAll" ma:showField="CatchAllData" ma:web="94f2f651-6247-4d14-a51f-0e000900ad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4f2f651-6247-4d14-a51f-0e000900ada3" xsi:nil="true"/>
    <lcf76f155ced4ddcb4097134ff3c332f xmlns="5e95fb1f-2394-483f-ab62-58955917ad5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6DEE6E-EB4F-412B-B53E-2EE28FFA1931}">
  <ds:schemaRefs>
    <ds:schemaRef ds:uri="5e95fb1f-2394-483f-ab62-58955917ad56"/>
    <ds:schemaRef ds:uri="94f2f651-6247-4d14-a51f-0e000900ada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6445791-FF1A-4770-ADE2-ED4B3B8CCA92}">
  <ds:schemaRefs>
    <ds:schemaRef ds:uri="057aac6f-36be-423c-b355-678b15199977"/>
    <ds:schemaRef ds:uri="38eb315b-e5ff-44d5-a3ce-9cab3cae03ed"/>
    <ds:schemaRef ds:uri="5e95fb1f-2394-483f-ab62-58955917ad56"/>
    <ds:schemaRef ds:uri="94f2f651-6247-4d14-a51f-0e000900ada3"/>
    <ds:schemaRef ds:uri="fff096e9-ddea-4b30-ac42-cbd32a392df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1A902C6-F48E-497E-90CA-32C6AA7AC4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677</TotalTime>
  <Words>1363</Words>
  <Application>Microsoft Office PowerPoint</Application>
  <PresentationFormat>Widescreen</PresentationFormat>
  <Paragraphs>68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Wingdings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KEY</dc:creator>
  <cp:lastModifiedBy>N Williams (Cilffriw Primary School)</cp:lastModifiedBy>
  <cp:revision>56</cp:revision>
  <cp:lastPrinted>2024-01-19T09:28:50Z</cp:lastPrinted>
  <dcterms:created xsi:type="dcterms:W3CDTF">2023-01-24T10:21:13Z</dcterms:created>
  <dcterms:modified xsi:type="dcterms:W3CDTF">2025-09-05T11:51:19Z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0x010100959ADB1F3116A942BAC1E59C493A7EBC</vt:lpwstr>
  </property>
  <property fmtid="{D5CDD505-2E9C-101B-9397-08002B2CF9AE}" pid="3" name="MediaServiceImageTags">
    <vt:lpwstr/>
  </property>
</Properties>
</file>