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7" r:id="rId5"/>
    <p:sldId id="258" r:id="rId6"/>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E3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641E60-C89C-46DF-8098-F2FBFCB01704}" v="5" dt="2025-09-05T08:55:28.9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 Gaze (Cilffriw Primary School)" userId="247e67f4-2f0d-4059-a77d-7591a5456fab" providerId="ADAL" clId="{3E746EEE-52BA-491D-B54D-ED83FB77A8DD}"/>
    <pc:docChg chg="custSel modSld">
      <pc:chgData name="L Gaze (Cilffriw Primary School)" userId="247e67f4-2f0d-4059-a77d-7591a5456fab" providerId="ADAL" clId="{3E746EEE-52BA-491D-B54D-ED83FB77A8DD}" dt="2025-09-05T08:55:38.395" v="973" actId="404"/>
      <pc:docMkLst>
        <pc:docMk/>
      </pc:docMkLst>
      <pc:sldChg chg="modSp mod">
        <pc:chgData name="L Gaze (Cilffriw Primary School)" userId="247e67f4-2f0d-4059-a77d-7591a5456fab" providerId="ADAL" clId="{3E746EEE-52BA-491D-B54D-ED83FB77A8DD}" dt="2025-09-05T08:49:12.723" v="937" actId="20577"/>
        <pc:sldMkLst>
          <pc:docMk/>
          <pc:sldMk cId="4011551454" sldId="257"/>
        </pc:sldMkLst>
        <pc:spChg chg="mod">
          <ac:chgData name="L Gaze (Cilffriw Primary School)" userId="247e67f4-2f0d-4059-a77d-7591a5456fab" providerId="ADAL" clId="{3E746EEE-52BA-491D-B54D-ED83FB77A8DD}" dt="2025-09-04T14:42:09.380" v="408" actId="20577"/>
          <ac:spMkLst>
            <pc:docMk/>
            <pc:sldMk cId="4011551454" sldId="257"/>
            <ac:spMk id="19" creationId="{65D9521A-A16B-4DE0-BD45-B9F3827CABBD}"/>
          </ac:spMkLst>
        </pc:spChg>
        <pc:spChg chg="mod">
          <ac:chgData name="L Gaze (Cilffriw Primary School)" userId="247e67f4-2f0d-4059-a77d-7591a5456fab" providerId="ADAL" clId="{3E746EEE-52BA-491D-B54D-ED83FB77A8DD}" dt="2025-09-05T08:49:12.723" v="937" actId="20577"/>
          <ac:spMkLst>
            <pc:docMk/>
            <pc:sldMk cId="4011551454" sldId="257"/>
            <ac:spMk id="22" creationId="{32F4A8B3-FE81-48FA-9F7C-27D2126913F6}"/>
          </ac:spMkLst>
        </pc:spChg>
        <pc:spChg chg="mod">
          <ac:chgData name="L Gaze (Cilffriw Primary School)" userId="247e67f4-2f0d-4059-a77d-7591a5456fab" providerId="ADAL" clId="{3E746EEE-52BA-491D-B54D-ED83FB77A8DD}" dt="2025-09-05T08:48:25.813" v="824" actId="20577"/>
          <ac:spMkLst>
            <pc:docMk/>
            <pc:sldMk cId="4011551454" sldId="257"/>
            <ac:spMk id="23" creationId="{32BB8C59-37EA-4B1C-867D-1BD38CD86AFC}"/>
          </ac:spMkLst>
        </pc:spChg>
      </pc:sldChg>
      <pc:sldChg chg="modSp mod">
        <pc:chgData name="L Gaze (Cilffriw Primary School)" userId="247e67f4-2f0d-4059-a77d-7591a5456fab" providerId="ADAL" clId="{3E746EEE-52BA-491D-B54D-ED83FB77A8DD}" dt="2025-09-05T08:55:38.395" v="973" actId="404"/>
        <pc:sldMkLst>
          <pc:docMk/>
          <pc:sldMk cId="980795044" sldId="258"/>
        </pc:sldMkLst>
        <pc:spChg chg="mod">
          <ac:chgData name="L Gaze (Cilffriw Primary School)" userId="247e67f4-2f0d-4059-a77d-7591a5456fab" providerId="ADAL" clId="{3E746EEE-52BA-491D-B54D-ED83FB77A8DD}" dt="2025-09-04T14:50:53.947" v="785" actId="403"/>
          <ac:spMkLst>
            <pc:docMk/>
            <pc:sldMk cId="980795044" sldId="258"/>
            <ac:spMk id="18" creationId="{C90431D7-420C-46BC-A823-4A9500BD6A64}"/>
          </ac:spMkLst>
        </pc:spChg>
        <pc:spChg chg="mod">
          <ac:chgData name="L Gaze (Cilffriw Primary School)" userId="247e67f4-2f0d-4059-a77d-7591a5456fab" providerId="ADAL" clId="{3E746EEE-52BA-491D-B54D-ED83FB77A8DD}" dt="2025-09-05T08:55:38.395" v="973" actId="404"/>
          <ac:spMkLst>
            <pc:docMk/>
            <pc:sldMk cId="980795044" sldId="258"/>
            <ac:spMk id="43" creationId="{2074657F-C227-4532-9AC4-949C0A923C06}"/>
          </ac:spMkLst>
        </pc:spChg>
        <pc:spChg chg="mod">
          <ac:chgData name="L Gaze (Cilffriw Primary School)" userId="247e67f4-2f0d-4059-a77d-7591a5456fab" providerId="ADAL" clId="{3E746EEE-52BA-491D-B54D-ED83FB77A8DD}" dt="2025-09-05T08:49:30.904" v="943" actId="20577"/>
          <ac:spMkLst>
            <pc:docMk/>
            <pc:sldMk cId="980795044" sldId="258"/>
            <ac:spMk id="44" creationId="{1A4F963A-E2F0-43C3-B4AF-465794AB162A}"/>
          </ac:spMkLst>
        </pc:spChg>
        <pc:spChg chg="mod">
          <ac:chgData name="L Gaze (Cilffriw Primary School)" userId="247e67f4-2f0d-4059-a77d-7591a5456fab" providerId="ADAL" clId="{3E746EEE-52BA-491D-B54D-ED83FB77A8DD}" dt="2025-09-05T08:52:34.524" v="960" actId="255"/>
          <ac:spMkLst>
            <pc:docMk/>
            <pc:sldMk cId="980795044" sldId="258"/>
            <ac:spMk id="47" creationId="{D3B2D1C6-A9C9-4EE2-BA29-79EB20FE35AB}"/>
          </ac:spMkLst>
        </pc:spChg>
      </pc:sldChg>
    </pc:docChg>
  </pc:docChgLst>
  <pc:docChgLst>
    <pc:chgData name="L Gaze (Cilffriw Primary School)" userId="247e67f4-2f0d-4059-a77d-7591a5456fab" providerId="ADAL" clId="{0E935EC5-44C3-4863-8E68-DF0BD57D227F}"/>
    <pc:docChg chg="undo custSel modSld">
      <pc:chgData name="L Gaze (Cilffriw Primary School)" userId="247e67f4-2f0d-4059-a77d-7591a5456fab" providerId="ADAL" clId="{0E935EC5-44C3-4863-8E68-DF0BD57D227F}" dt="2025-08-28T12:02:16.571" v="359" actId="403"/>
      <pc:docMkLst>
        <pc:docMk/>
      </pc:docMkLst>
      <pc:sldChg chg="modSp mod">
        <pc:chgData name="L Gaze (Cilffriw Primary School)" userId="247e67f4-2f0d-4059-a77d-7591a5456fab" providerId="ADAL" clId="{0E935EC5-44C3-4863-8E68-DF0BD57D227F}" dt="2025-08-28T12:02:16.571" v="359" actId="403"/>
        <pc:sldMkLst>
          <pc:docMk/>
          <pc:sldMk cId="4011551454" sldId="257"/>
        </pc:sldMkLst>
        <pc:spChg chg="mod">
          <ac:chgData name="L Gaze (Cilffriw Primary School)" userId="247e67f4-2f0d-4059-a77d-7591a5456fab" providerId="ADAL" clId="{0E935EC5-44C3-4863-8E68-DF0BD57D227F}" dt="2025-08-28T11:39:18.290" v="34" actId="20578"/>
          <ac:spMkLst>
            <pc:docMk/>
            <pc:sldMk cId="4011551454" sldId="257"/>
            <ac:spMk id="2" creationId="{91FA750C-93DC-4B1A-80E3-34248F7F3636}"/>
          </ac:spMkLst>
        </pc:spChg>
        <pc:spChg chg="mod">
          <ac:chgData name="L Gaze (Cilffriw Primary School)" userId="247e67f4-2f0d-4059-a77d-7591a5456fab" providerId="ADAL" clId="{0E935EC5-44C3-4863-8E68-DF0BD57D227F}" dt="2025-08-28T11:33:58.408" v="3"/>
          <ac:spMkLst>
            <pc:docMk/>
            <pc:sldMk cId="4011551454" sldId="257"/>
            <ac:spMk id="4" creationId="{5A8528E0-2CA6-4B5A-9ACC-CB6AAA80B47C}"/>
          </ac:spMkLst>
        </pc:spChg>
        <pc:spChg chg="mod">
          <ac:chgData name="L Gaze (Cilffriw Primary School)" userId="247e67f4-2f0d-4059-a77d-7591a5456fab" providerId="ADAL" clId="{0E935EC5-44C3-4863-8E68-DF0BD57D227F}" dt="2025-08-28T11:39:18.290" v="34" actId="20578"/>
          <ac:spMkLst>
            <pc:docMk/>
            <pc:sldMk cId="4011551454" sldId="257"/>
            <ac:spMk id="5" creationId="{311C417E-38B9-48F2-8CDF-4934E5F2CD34}"/>
          </ac:spMkLst>
        </pc:spChg>
        <pc:spChg chg="mod">
          <ac:chgData name="L Gaze (Cilffriw Primary School)" userId="247e67f4-2f0d-4059-a77d-7591a5456fab" providerId="ADAL" clId="{0E935EC5-44C3-4863-8E68-DF0BD57D227F}" dt="2025-08-28T11:39:18.290" v="34" actId="20578"/>
          <ac:spMkLst>
            <pc:docMk/>
            <pc:sldMk cId="4011551454" sldId="257"/>
            <ac:spMk id="7" creationId="{A32BABFF-7A4C-4D45-B6DC-4032230EE109}"/>
          </ac:spMkLst>
        </pc:spChg>
        <pc:spChg chg="mod">
          <ac:chgData name="L Gaze (Cilffriw Primary School)" userId="247e67f4-2f0d-4059-a77d-7591a5456fab" providerId="ADAL" clId="{0E935EC5-44C3-4863-8E68-DF0BD57D227F}" dt="2025-08-28T11:39:18.290" v="34" actId="20578"/>
          <ac:spMkLst>
            <pc:docMk/>
            <pc:sldMk cId="4011551454" sldId="257"/>
            <ac:spMk id="10" creationId="{C9809B9A-5593-4E99-A57B-E84781B20818}"/>
          </ac:spMkLst>
        </pc:spChg>
        <pc:spChg chg="mod">
          <ac:chgData name="L Gaze (Cilffriw Primary School)" userId="247e67f4-2f0d-4059-a77d-7591a5456fab" providerId="ADAL" clId="{0E935EC5-44C3-4863-8E68-DF0BD57D227F}" dt="2025-08-28T11:39:18.290" v="34" actId="20578"/>
          <ac:spMkLst>
            <pc:docMk/>
            <pc:sldMk cId="4011551454" sldId="257"/>
            <ac:spMk id="12" creationId="{10C6AB18-B74E-4478-98A7-5D1E15ED51A6}"/>
          </ac:spMkLst>
        </pc:spChg>
        <pc:spChg chg="mod">
          <ac:chgData name="L Gaze (Cilffriw Primary School)" userId="247e67f4-2f0d-4059-a77d-7591a5456fab" providerId="ADAL" clId="{0E935EC5-44C3-4863-8E68-DF0BD57D227F}" dt="2025-08-28T11:39:18.290" v="34" actId="20578"/>
          <ac:spMkLst>
            <pc:docMk/>
            <pc:sldMk cId="4011551454" sldId="257"/>
            <ac:spMk id="13" creationId="{0462A747-95B2-4A9C-876E-7C74DEF6D54C}"/>
          </ac:spMkLst>
        </pc:spChg>
        <pc:spChg chg="mod">
          <ac:chgData name="L Gaze (Cilffriw Primary School)" userId="247e67f4-2f0d-4059-a77d-7591a5456fab" providerId="ADAL" clId="{0E935EC5-44C3-4863-8E68-DF0BD57D227F}" dt="2025-08-28T11:39:18.290" v="34" actId="20578"/>
          <ac:spMkLst>
            <pc:docMk/>
            <pc:sldMk cId="4011551454" sldId="257"/>
            <ac:spMk id="14" creationId="{A6937A11-647C-4187-B77A-13DE1237C151}"/>
          </ac:spMkLst>
        </pc:spChg>
        <pc:spChg chg="mod">
          <ac:chgData name="L Gaze (Cilffriw Primary School)" userId="247e67f4-2f0d-4059-a77d-7591a5456fab" providerId="ADAL" clId="{0E935EC5-44C3-4863-8E68-DF0BD57D227F}" dt="2025-08-28T11:39:18.290" v="34" actId="20578"/>
          <ac:spMkLst>
            <pc:docMk/>
            <pc:sldMk cId="4011551454" sldId="257"/>
            <ac:spMk id="15" creationId="{2BBC275D-BF9F-4DF4-B4D1-658F6E6BD9CD}"/>
          </ac:spMkLst>
        </pc:spChg>
        <pc:spChg chg="mod">
          <ac:chgData name="L Gaze (Cilffriw Primary School)" userId="247e67f4-2f0d-4059-a77d-7591a5456fab" providerId="ADAL" clId="{0E935EC5-44C3-4863-8E68-DF0BD57D227F}" dt="2025-08-28T11:39:18.290" v="34" actId="20578"/>
          <ac:spMkLst>
            <pc:docMk/>
            <pc:sldMk cId="4011551454" sldId="257"/>
            <ac:spMk id="17" creationId="{C10775BD-B731-4ED7-8953-1ABEBC6577F9}"/>
          </ac:spMkLst>
        </pc:spChg>
        <pc:spChg chg="mod">
          <ac:chgData name="L Gaze (Cilffriw Primary School)" userId="247e67f4-2f0d-4059-a77d-7591a5456fab" providerId="ADAL" clId="{0E935EC5-44C3-4863-8E68-DF0BD57D227F}" dt="2025-08-28T11:39:28.897" v="41" actId="20577"/>
          <ac:spMkLst>
            <pc:docMk/>
            <pc:sldMk cId="4011551454" sldId="257"/>
            <ac:spMk id="19" creationId="{65D9521A-A16B-4DE0-BD45-B9F3827CABBD}"/>
          </ac:spMkLst>
        </pc:spChg>
        <pc:spChg chg="mod">
          <ac:chgData name="L Gaze (Cilffriw Primary School)" userId="247e67f4-2f0d-4059-a77d-7591a5456fab" providerId="ADAL" clId="{0E935EC5-44C3-4863-8E68-DF0BD57D227F}" dt="2025-08-28T11:39:40.032" v="46" actId="255"/>
          <ac:spMkLst>
            <pc:docMk/>
            <pc:sldMk cId="4011551454" sldId="257"/>
            <ac:spMk id="22" creationId="{32F4A8B3-FE81-48FA-9F7C-27D2126913F6}"/>
          </ac:spMkLst>
        </pc:spChg>
        <pc:spChg chg="mod">
          <ac:chgData name="L Gaze (Cilffriw Primary School)" userId="247e67f4-2f0d-4059-a77d-7591a5456fab" providerId="ADAL" clId="{0E935EC5-44C3-4863-8E68-DF0BD57D227F}" dt="2025-08-28T12:02:16.571" v="359" actId="403"/>
          <ac:spMkLst>
            <pc:docMk/>
            <pc:sldMk cId="4011551454" sldId="257"/>
            <ac:spMk id="23" creationId="{32BB8C59-37EA-4B1C-867D-1BD38CD86AFC}"/>
          </ac:spMkLst>
        </pc:spChg>
      </pc:sldChg>
      <pc:sldChg chg="modSp mod">
        <pc:chgData name="L Gaze (Cilffriw Primary School)" userId="247e67f4-2f0d-4059-a77d-7591a5456fab" providerId="ADAL" clId="{0E935EC5-44C3-4863-8E68-DF0BD57D227F}" dt="2025-08-28T12:01:30.362" v="292" actId="2711"/>
        <pc:sldMkLst>
          <pc:docMk/>
          <pc:sldMk cId="980795044" sldId="258"/>
        </pc:sldMkLst>
        <pc:spChg chg="mod">
          <ac:chgData name="L Gaze (Cilffriw Primary School)" userId="247e67f4-2f0d-4059-a77d-7591a5456fab" providerId="ADAL" clId="{0E935EC5-44C3-4863-8E68-DF0BD57D227F}" dt="2025-08-28T11:58:39.454" v="160" actId="1076"/>
          <ac:spMkLst>
            <pc:docMk/>
            <pc:sldMk cId="980795044" sldId="258"/>
            <ac:spMk id="12" creationId="{10C6AB18-B74E-4478-98A7-5D1E15ED51A6}"/>
          </ac:spMkLst>
        </pc:spChg>
        <pc:spChg chg="mod">
          <ac:chgData name="L Gaze (Cilffriw Primary School)" userId="247e67f4-2f0d-4059-a77d-7591a5456fab" providerId="ADAL" clId="{0E935EC5-44C3-4863-8E68-DF0BD57D227F}" dt="2025-08-28T12:00:49.888" v="283" actId="255"/>
          <ac:spMkLst>
            <pc:docMk/>
            <pc:sldMk cId="980795044" sldId="258"/>
            <ac:spMk id="18" creationId="{C90431D7-420C-46BC-A823-4A9500BD6A64}"/>
          </ac:spMkLst>
        </pc:spChg>
        <pc:spChg chg="mod">
          <ac:chgData name="L Gaze (Cilffriw Primary School)" userId="247e67f4-2f0d-4059-a77d-7591a5456fab" providerId="ADAL" clId="{0E935EC5-44C3-4863-8E68-DF0BD57D227F}" dt="2025-08-28T12:00:57.873" v="284" actId="2711"/>
          <ac:spMkLst>
            <pc:docMk/>
            <pc:sldMk cId="980795044" sldId="258"/>
            <ac:spMk id="31" creationId="{C187F410-4C32-4DA5-A339-1A4461F40954}"/>
          </ac:spMkLst>
        </pc:spChg>
        <pc:spChg chg="mod">
          <ac:chgData name="L Gaze (Cilffriw Primary School)" userId="247e67f4-2f0d-4059-a77d-7591a5456fab" providerId="ADAL" clId="{0E935EC5-44C3-4863-8E68-DF0BD57D227F}" dt="2025-08-28T11:51:22.799" v="115" actId="20577"/>
          <ac:spMkLst>
            <pc:docMk/>
            <pc:sldMk cId="980795044" sldId="258"/>
            <ac:spMk id="37" creationId="{904C273E-185D-46B3-A1E6-34A11F256093}"/>
          </ac:spMkLst>
        </pc:spChg>
        <pc:spChg chg="mod">
          <ac:chgData name="L Gaze (Cilffriw Primary School)" userId="247e67f4-2f0d-4059-a77d-7591a5456fab" providerId="ADAL" clId="{0E935EC5-44C3-4863-8E68-DF0BD57D227F}" dt="2025-08-28T12:01:30.362" v="292" actId="2711"/>
          <ac:spMkLst>
            <pc:docMk/>
            <pc:sldMk cId="980795044" sldId="258"/>
            <ac:spMk id="41" creationId="{9135CE71-E6E6-4E9A-8D5C-93804FD69481}"/>
          </ac:spMkLst>
        </pc:spChg>
        <pc:spChg chg="mod">
          <ac:chgData name="L Gaze (Cilffriw Primary School)" userId="247e67f4-2f0d-4059-a77d-7591a5456fab" providerId="ADAL" clId="{0E935EC5-44C3-4863-8E68-DF0BD57D227F}" dt="2025-08-28T12:01:05.852" v="286" actId="404"/>
          <ac:spMkLst>
            <pc:docMk/>
            <pc:sldMk cId="980795044" sldId="258"/>
            <ac:spMk id="42" creationId="{4C171CC1-8B1A-4281-97CA-C2F41CAD63F3}"/>
          </ac:spMkLst>
        </pc:spChg>
        <pc:spChg chg="mod">
          <ac:chgData name="L Gaze (Cilffriw Primary School)" userId="247e67f4-2f0d-4059-a77d-7591a5456fab" providerId="ADAL" clId="{0E935EC5-44C3-4863-8E68-DF0BD57D227F}" dt="2025-08-28T12:01:23.551" v="291" actId="2711"/>
          <ac:spMkLst>
            <pc:docMk/>
            <pc:sldMk cId="980795044" sldId="258"/>
            <ac:spMk id="43" creationId="{2074657F-C227-4532-9AC4-949C0A923C06}"/>
          </ac:spMkLst>
        </pc:spChg>
        <pc:spChg chg="mod">
          <ac:chgData name="L Gaze (Cilffriw Primary School)" userId="247e67f4-2f0d-4059-a77d-7591a5456fab" providerId="ADAL" clId="{0E935EC5-44C3-4863-8E68-DF0BD57D227F}" dt="2025-08-28T12:01:18.133" v="290" actId="2711"/>
          <ac:spMkLst>
            <pc:docMk/>
            <pc:sldMk cId="980795044" sldId="258"/>
            <ac:spMk id="44" creationId="{1A4F963A-E2F0-43C3-B4AF-465794AB162A}"/>
          </ac:spMkLst>
        </pc:spChg>
        <pc:spChg chg="mod">
          <ac:chgData name="L Gaze (Cilffriw Primary School)" userId="247e67f4-2f0d-4059-a77d-7591a5456fab" providerId="ADAL" clId="{0E935EC5-44C3-4863-8E68-DF0BD57D227F}" dt="2025-08-28T12:01:10.916" v="287" actId="2711"/>
          <ac:spMkLst>
            <pc:docMk/>
            <pc:sldMk cId="980795044" sldId="258"/>
            <ac:spMk id="47" creationId="{D3B2D1C6-A9C9-4EE2-BA29-79EB20FE35AB}"/>
          </ac:spMkLst>
        </pc:spChg>
      </pc:sldChg>
    </pc:docChg>
  </pc:docChgLst>
  <pc:docChgLst>
    <pc:chgData name="L Gaze (Cilffriw Primary School)" userId="247e67f4-2f0d-4059-a77d-7591a5456fab" providerId="ADAL" clId="{D8A543BE-466B-42AD-B4E6-F156272C2151}"/>
    <pc:docChg chg="modSld">
      <pc:chgData name="L Gaze (Cilffriw Primary School)" userId="247e67f4-2f0d-4059-a77d-7591a5456fab" providerId="ADAL" clId="{D8A543BE-466B-42AD-B4E6-F156272C2151}" dt="2025-08-27T10:47:39.459" v="69" actId="20577"/>
      <pc:docMkLst>
        <pc:docMk/>
      </pc:docMkLst>
      <pc:sldChg chg="modSp mod">
        <pc:chgData name="L Gaze (Cilffriw Primary School)" userId="247e67f4-2f0d-4059-a77d-7591a5456fab" providerId="ADAL" clId="{D8A543BE-466B-42AD-B4E6-F156272C2151}" dt="2025-08-27T10:47:39.459" v="69" actId="20577"/>
        <pc:sldMkLst>
          <pc:docMk/>
          <pc:sldMk cId="4011551454" sldId="257"/>
        </pc:sldMkLst>
        <pc:spChg chg="mod">
          <ac:chgData name="L Gaze (Cilffriw Primary School)" userId="247e67f4-2f0d-4059-a77d-7591a5456fab" providerId="ADAL" clId="{D8A543BE-466B-42AD-B4E6-F156272C2151}" dt="2025-08-27T10:47:39.459" v="69" actId="20577"/>
          <ac:spMkLst>
            <pc:docMk/>
            <pc:sldMk cId="4011551454" sldId="257"/>
            <ac:spMk id="4" creationId="{5A8528E0-2CA6-4B5A-9ACC-CB6AAA80B47C}"/>
          </ac:spMkLst>
        </pc:spChg>
        <pc:spChg chg="mod">
          <ac:chgData name="L Gaze (Cilffriw Primary School)" userId="247e67f4-2f0d-4059-a77d-7591a5456fab" providerId="ADAL" clId="{D8A543BE-466B-42AD-B4E6-F156272C2151}" dt="2025-08-27T10:43:14.013" v="17" actId="20577"/>
          <ac:spMkLst>
            <pc:docMk/>
            <pc:sldMk cId="4011551454" sldId="257"/>
            <ac:spMk id="10" creationId="{C9809B9A-5593-4E99-A57B-E84781B20818}"/>
          </ac:spMkLst>
        </pc:spChg>
        <pc:spChg chg="mod">
          <ac:chgData name="L Gaze (Cilffriw Primary School)" userId="247e67f4-2f0d-4059-a77d-7591a5456fab" providerId="ADAL" clId="{D8A543BE-466B-42AD-B4E6-F156272C2151}" dt="2025-08-27T10:47:31.699" v="68" actId="20577"/>
          <ac:spMkLst>
            <pc:docMk/>
            <pc:sldMk cId="4011551454" sldId="257"/>
            <ac:spMk id="19" creationId="{65D9521A-A16B-4DE0-BD45-B9F3827CABBD}"/>
          </ac:spMkLst>
        </pc:spChg>
        <pc:spChg chg="mod">
          <ac:chgData name="L Gaze (Cilffriw Primary School)" userId="247e67f4-2f0d-4059-a77d-7591a5456fab" providerId="ADAL" clId="{D8A543BE-466B-42AD-B4E6-F156272C2151}" dt="2025-08-27T10:43:20.531" v="66" actId="20577"/>
          <ac:spMkLst>
            <pc:docMk/>
            <pc:sldMk cId="4011551454" sldId="257"/>
            <ac:spMk id="23" creationId="{32BB8C59-37EA-4B1C-867D-1BD38CD86AF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237D502-8BC5-42E2-BB85-A1D233983D37}" type="datetimeFigureOut">
              <a:rPr lang="en-GB" smtClean="0"/>
              <a:t>05/09/2025</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942E68B-F72A-4541-9B78-95E32CA68706}" type="slidenum">
              <a:rPr lang="en-GB" smtClean="0"/>
              <a:t>‹#›</a:t>
            </a:fld>
            <a:endParaRPr lang="en-GB"/>
          </a:p>
        </p:txBody>
      </p:sp>
    </p:spTree>
    <p:extLst>
      <p:ext uri="{BB962C8B-B14F-4D97-AF65-F5344CB8AC3E}">
        <p14:creationId xmlns:p14="http://schemas.microsoft.com/office/powerpoint/2010/main" val="3676967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942E68B-F72A-4541-9B78-95E32CA68706}" type="slidenum">
              <a:rPr lang="en-GB" smtClean="0"/>
              <a:t>1</a:t>
            </a:fld>
            <a:endParaRPr lang="en-GB"/>
          </a:p>
        </p:txBody>
      </p:sp>
    </p:spTree>
    <p:extLst>
      <p:ext uri="{BB962C8B-B14F-4D97-AF65-F5344CB8AC3E}">
        <p14:creationId xmlns:p14="http://schemas.microsoft.com/office/powerpoint/2010/main" val="136038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E65B-C4C9-4C4A-BD67-AE51ABD71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7EDDBA5-F511-4302-BE97-9638E8051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4BD98A-573A-4B7D-B5FD-9504013DC6E1}"/>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FD1C8CFC-E7A4-411B-BE07-1EAF9EF45A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F446-142E-4F25-BE01-B15E1DA8826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19608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00B6-99A3-495F-88F6-7C03B14556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3F7BF7-08A8-4E3E-8038-4AB56CD312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AE05FB-E64E-472F-8C09-73D0C13867E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0174C503-89CE-40E1-B68C-E3D864775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1ECCC-F247-48A1-AD9A-F0342D906E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0004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F7A26D-1B6B-4E31-B57C-0C84B4DDCC8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EF6B9D8-7C08-4A81-9E44-12112C538C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DE9278-40BE-4B58-9FB1-F28491F8595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DB0F62EC-AFDB-4363-8FD7-2D54FBE62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D16B7F-E680-460D-9F0A-76A258A33FA2}"/>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5080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C3108-C81F-4709-8658-79DFE8ACCB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F67A04-1908-4749-9C87-5D9A07C18C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31F5C0-53B9-4A26-96E3-A1283312CA7D}"/>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EE6E938E-456D-49CA-8D27-E28B270C94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A45AD4-8287-4770-9A7C-E589859E9FE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48859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100FE-657A-47D2-BA4F-5BE61244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A02C2E-C337-4866-8A37-A8BBFE806B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5E74360-9B5F-44C7-B3DB-3559F322565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B8E6AACB-D0F4-4B0A-A64A-7B037DF312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F15F9B-71F7-48C6-9ABC-30713CA1CCBB}"/>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610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A6DB-71B2-4A12-8F98-3E3F158019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B32329-ED8C-442F-BF8D-C9B03F123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074B6C-3590-400E-B775-7AD4E9BF6FF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21FB34-2768-4A51-90AA-506282AC5AD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E795EB1E-DDE5-4419-B84C-161B6FED4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65B706-60FA-4265-906C-DCC9DBE03F30}"/>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373667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BE9D-2DF6-4827-B6E9-2974CADAD3E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C86886-EB69-44D6-A812-2998D4D05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343B5E9-4CB8-4A21-B0CF-13E7E6BEB0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59F40-4455-43CA-84B9-05014A34C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137238-4886-487F-82C9-AEEF49B9F4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A3889AA-69FB-4EC7-8201-8264EFC3F7D2}"/>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8" name="Footer Placeholder 7">
            <a:extLst>
              <a:ext uri="{FF2B5EF4-FFF2-40B4-BE49-F238E27FC236}">
                <a16:creationId xmlns:a16="http://schemas.microsoft.com/office/drawing/2014/main" id="{43342094-7A17-41D4-A49E-F32E0B719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E3CE44-02EF-40D6-BB8C-AB73914CD906}"/>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4806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8402-6C3A-4C00-848E-F404078433F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FB2CA3-A118-48CE-969C-F3CF32CDE49F}"/>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4" name="Footer Placeholder 3">
            <a:extLst>
              <a:ext uri="{FF2B5EF4-FFF2-40B4-BE49-F238E27FC236}">
                <a16:creationId xmlns:a16="http://schemas.microsoft.com/office/drawing/2014/main" id="{80FE35A0-99BC-4C21-84FD-165DEFD292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9B6DE84-7E8C-4861-A9CA-A1FED70382DD}"/>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64611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EB7EF3-3229-402B-9643-8012A4C58495}"/>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3" name="Footer Placeholder 2">
            <a:extLst>
              <a:ext uri="{FF2B5EF4-FFF2-40B4-BE49-F238E27FC236}">
                <a16:creationId xmlns:a16="http://schemas.microsoft.com/office/drawing/2014/main" id="{5A52DC02-6B1A-4416-9DF5-D9729FA908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1EC45A-1B09-444B-AA73-75C3B80AC865}"/>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9113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9EE7-3060-40E6-AB18-9B995C73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2071A6-0BBB-4D63-A365-A148057CA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01C5F-14CB-4143-A9FA-C373E99CE8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4642E7-F914-4324-B32C-B6EA381E116B}"/>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A16295A8-FF2B-4FA2-883A-0EF6BD7787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A8D87E-3580-449B-93C8-ACEFD8F10DF4}"/>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35101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4B576-390C-40FF-A0F8-4723E5F3C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2D7CA6-9CE8-41FB-8A0D-9936C48E3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AA5ED0-6C23-4454-926E-65140C96E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075EE3-675E-4D66-BD60-2B78094B1680}"/>
              </a:ext>
            </a:extLst>
          </p:cNvPr>
          <p:cNvSpPr>
            <a:spLocks noGrp="1"/>
          </p:cNvSpPr>
          <p:nvPr>
            <p:ph type="dt" sz="half" idx="10"/>
          </p:nvPr>
        </p:nvSpPr>
        <p:spPr/>
        <p:txBody>
          <a:bodyPr/>
          <a:lstStyle/>
          <a:p>
            <a:fld id="{52A2D75F-2E87-43F8-897E-3E470C834A90}" type="datetimeFigureOut">
              <a:rPr lang="en-GB" smtClean="0"/>
              <a:t>05/09/2025</a:t>
            </a:fld>
            <a:endParaRPr lang="en-GB"/>
          </a:p>
        </p:txBody>
      </p:sp>
      <p:sp>
        <p:nvSpPr>
          <p:cNvPr id="6" name="Footer Placeholder 5">
            <a:extLst>
              <a:ext uri="{FF2B5EF4-FFF2-40B4-BE49-F238E27FC236}">
                <a16:creationId xmlns:a16="http://schemas.microsoft.com/office/drawing/2014/main" id="{98015549-681B-4FEA-89DC-3B8B6B8DA9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20DA5D-742B-405D-B87A-7933CCDC26BE}"/>
              </a:ext>
            </a:extLst>
          </p:cNvPr>
          <p:cNvSpPr>
            <a:spLocks noGrp="1"/>
          </p:cNvSpPr>
          <p:nvPr>
            <p:ph type="sldNum" sz="quarter" idx="12"/>
          </p:nvPr>
        </p:nvSpPr>
        <p:spPr/>
        <p:txBody>
          <a:bodyPr/>
          <a:lstStyle/>
          <a:p>
            <a:fld id="{5F5D3BF1-1E90-4003-A339-48BAF379B3B8}" type="slidenum">
              <a:rPr lang="en-GB" smtClean="0"/>
              <a:t>‹#›</a:t>
            </a:fld>
            <a:endParaRPr lang="en-GB"/>
          </a:p>
        </p:txBody>
      </p:sp>
    </p:spTree>
    <p:extLst>
      <p:ext uri="{BB962C8B-B14F-4D97-AF65-F5344CB8AC3E}">
        <p14:creationId xmlns:p14="http://schemas.microsoft.com/office/powerpoint/2010/main" val="19154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9CEF32-C8D4-42BA-AC32-DAE1E591F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B7D07E-705E-497B-84D0-F6A78EBE9B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F446B5-1689-466B-9AA0-A4D6BDE082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2D75F-2E87-43F8-897E-3E470C834A90}" type="datetimeFigureOut">
              <a:rPr lang="en-GB" smtClean="0"/>
              <a:t>05/09/2025</a:t>
            </a:fld>
            <a:endParaRPr lang="en-GB"/>
          </a:p>
        </p:txBody>
      </p:sp>
      <p:sp>
        <p:nvSpPr>
          <p:cNvPr id="5" name="Footer Placeholder 4">
            <a:extLst>
              <a:ext uri="{FF2B5EF4-FFF2-40B4-BE49-F238E27FC236}">
                <a16:creationId xmlns:a16="http://schemas.microsoft.com/office/drawing/2014/main" id="{244016CC-FB22-4DFC-8B88-4B3F4CEA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84504-6B6A-46F3-980D-A18FD6A49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3BF1-1E90-4003-A339-48BAF379B3B8}" type="slidenum">
              <a:rPr lang="en-GB" smtClean="0"/>
              <a:t>‹#›</a:t>
            </a:fld>
            <a:endParaRPr lang="en-GB"/>
          </a:p>
        </p:txBody>
      </p:sp>
    </p:spTree>
    <p:extLst>
      <p:ext uri="{BB962C8B-B14F-4D97-AF65-F5344CB8AC3E}">
        <p14:creationId xmlns:p14="http://schemas.microsoft.com/office/powerpoint/2010/main" val="67312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DFD320AC-6EA5-4F6F-AF99-F1192A82D171}"/>
              </a:ext>
            </a:extLst>
          </p:cNvPr>
          <p:cNvGrpSpPr/>
          <p:nvPr/>
        </p:nvGrpSpPr>
        <p:grpSpPr>
          <a:xfrm>
            <a:off x="83128" y="4061"/>
            <a:ext cx="12192000" cy="6858000"/>
            <a:chOff x="0" y="0"/>
            <a:chExt cx="12192000" cy="685800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2</a:t>
              </a: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92" y="164970"/>
              <a:ext cx="11886415" cy="6570482"/>
            </a:xfrm>
            <a:prstGeom prst="rect">
              <a:avLst/>
            </a:prstGeom>
          </p:spPr>
        </p:pic>
        <p:sp>
          <p:nvSpPr>
            <p:cNvPr id="2" name="Rectangle 1">
              <a:extLst>
                <a:ext uri="{FF2B5EF4-FFF2-40B4-BE49-F238E27FC236}">
                  <a16:creationId xmlns:a16="http://schemas.microsoft.com/office/drawing/2014/main" id="{91FA750C-93DC-4B1A-80E3-34248F7F3636}"/>
                </a:ext>
              </a:extLst>
            </p:cNvPr>
            <p:cNvSpPr/>
            <p:nvPr/>
          </p:nvSpPr>
          <p:spPr>
            <a:xfrm>
              <a:off x="339366" y="358219"/>
              <a:ext cx="11490246" cy="88611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1C417E-38B9-48F2-8CDF-4934E5F2CD34}"/>
                </a:ext>
              </a:extLst>
            </p:cNvPr>
            <p:cNvSpPr/>
            <p:nvPr/>
          </p:nvSpPr>
          <p:spPr>
            <a:xfrm>
              <a:off x="4018959" y="1407196"/>
              <a:ext cx="7321486" cy="203923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32BABFF-7A4C-4D45-B6DC-4032230EE109}"/>
                </a:ext>
              </a:extLst>
            </p:cNvPr>
            <p:cNvSpPr/>
            <p:nvPr/>
          </p:nvSpPr>
          <p:spPr>
            <a:xfrm>
              <a:off x="360152" y="1415100"/>
              <a:ext cx="3278594" cy="515543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C9809B9A-5593-4E99-A57B-E84781B20818}"/>
                </a:ext>
              </a:extLst>
            </p:cNvPr>
            <p:cNvSpPr/>
            <p:nvPr/>
          </p:nvSpPr>
          <p:spPr>
            <a:xfrm>
              <a:off x="253915" y="466937"/>
              <a:ext cx="10607386" cy="707886"/>
            </a:xfrm>
            <a:prstGeom prst="rect">
              <a:avLst/>
            </a:prstGeom>
            <a:noFill/>
          </p:spPr>
          <p:txBody>
            <a:bodyPr wrap="square" lIns="91440" tIns="45720" rIns="91440" bIns="45720" anchor="t">
              <a:spAutoFit/>
            </a:bodyPr>
            <a:lstStyle/>
            <a:p>
              <a:pPr algn="ctr"/>
              <a:r>
                <a:rPr lang="en-US" sz="4000"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cs typeface="Dreaming Outloud Pro" panose="03050502040302030504" pitchFamily="66" charset="0"/>
                </a:rPr>
                <a:t>AUTUMN TERM- CLASS 7</a:t>
              </a:r>
            </a:p>
          </p:txBody>
        </p:sp>
        <p:sp>
          <p:nvSpPr>
            <p:cNvPr id="11" name="Rectangle 10">
              <a:extLst>
                <a:ext uri="{FF2B5EF4-FFF2-40B4-BE49-F238E27FC236}">
                  <a16:creationId xmlns:a16="http://schemas.microsoft.com/office/drawing/2014/main" id="{26D3C1CD-73E9-4F84-90F5-4DC8F164C125}"/>
                </a:ext>
              </a:extLst>
            </p:cNvPr>
            <p:cNvSpPr/>
            <p:nvPr/>
          </p:nvSpPr>
          <p:spPr>
            <a:xfrm>
              <a:off x="4034645" y="3653318"/>
              <a:ext cx="7321486" cy="284538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39223" y="1502053"/>
              <a:ext cx="3067548" cy="49966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0462A747-95B2-4A9C-876E-7C74DEF6D54C}"/>
                </a:ext>
              </a:extLst>
            </p:cNvPr>
            <p:cNvSpPr/>
            <p:nvPr/>
          </p:nvSpPr>
          <p:spPr>
            <a:xfrm>
              <a:off x="4153672" y="3760717"/>
              <a:ext cx="7052059" cy="26232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A6937A11-647C-4187-B77A-13DE1237C151}"/>
                </a:ext>
              </a:extLst>
            </p:cNvPr>
            <p:cNvSpPr/>
            <p:nvPr/>
          </p:nvSpPr>
          <p:spPr>
            <a:xfrm>
              <a:off x="4130837" y="1491967"/>
              <a:ext cx="7052059" cy="18378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348037" y="1456964"/>
              <a:ext cx="2434449"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cs typeface="Dreaming Outloud Pro" panose="03050502040302030504" pitchFamily="66" charset="0"/>
                </a:rPr>
                <a:t>DATES FOR THE DIARY!</a:t>
              </a:r>
            </a:p>
          </p:txBody>
        </p:sp>
        <p:sp>
          <p:nvSpPr>
            <p:cNvPr id="17" name="Rectangle 16">
              <a:extLst>
                <a:ext uri="{FF2B5EF4-FFF2-40B4-BE49-F238E27FC236}">
                  <a16:creationId xmlns:a16="http://schemas.microsoft.com/office/drawing/2014/main" id="{C10775BD-B731-4ED7-8953-1ABEBC6577F9}"/>
                </a:ext>
              </a:extLst>
            </p:cNvPr>
            <p:cNvSpPr/>
            <p:nvPr/>
          </p:nvSpPr>
          <p:spPr>
            <a:xfrm>
              <a:off x="3750218" y="3760908"/>
              <a:ext cx="4027559" cy="1200329"/>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cs typeface="Dreaming Outloud Pro" panose="03050502040302030504" pitchFamily="66" charset="0"/>
                </a:rPr>
                <a:t>THINGS YOU NEED TO KNOW...</a:t>
              </a: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9" name="TextBox 18">
              <a:extLst>
                <a:ext uri="{FF2B5EF4-FFF2-40B4-BE49-F238E27FC236}">
                  <a16:creationId xmlns:a16="http://schemas.microsoft.com/office/drawing/2014/main" id="{65D9521A-A16B-4DE0-BD45-B9F3827CABBD}"/>
                </a:ext>
              </a:extLst>
            </p:cNvPr>
            <p:cNvSpPr txBox="1"/>
            <p:nvPr/>
          </p:nvSpPr>
          <p:spPr>
            <a:xfrm>
              <a:off x="4153330" y="1487771"/>
              <a:ext cx="7098950" cy="2123658"/>
            </a:xfrm>
            <a:prstGeom prst="rect">
              <a:avLst/>
            </a:prstGeom>
            <a:noFill/>
          </p:spPr>
          <p:txBody>
            <a:bodyPr wrap="square" lIns="91440" tIns="45720" rIns="91440" bIns="45720" rtlCol="0" anchor="t">
              <a:spAutoFit/>
            </a:bodyPr>
            <a:lstStyle/>
            <a:p>
              <a:endParaRPr lang="en-GB" sz="1200" dirty="0">
                <a:latin typeface="Dreaming Outloud Pro" panose="03050502040302030504" pitchFamily="66" charset="0"/>
                <a:cs typeface="Dreaming Outloud Pro" panose="03050502040302030504" pitchFamily="66" charset="0"/>
              </a:endParaRPr>
            </a:p>
            <a:p>
              <a:pPr>
                <a:buNone/>
              </a:pPr>
              <a:endParaRPr lang="en-US" sz="1200" dirty="0">
                <a:latin typeface="Dreaming Outloud Pro" panose="03050502040302030504" pitchFamily="66" charset="0"/>
                <a:cs typeface="Dreaming Outloud Pro" panose="03050502040302030504" pitchFamily="66" charset="0"/>
              </a:endParaRPr>
            </a:p>
            <a:p>
              <a:r>
                <a:rPr lang="en-US" sz="1200" dirty="0">
                  <a:latin typeface="Dreaming Outloud Pro" panose="03050502040302030504" pitchFamily="66" charset="0"/>
                  <a:cs typeface="Dreaming Outloud Pro" panose="03050502040302030504" pitchFamily="66" charset="0"/>
                </a:rPr>
                <a:t>Welcome back! I hope you all had a wonderful summer and are excited for the new term ahead. This term, our concept is citizenship and responsibility. Together, we will explore what rights are, why they are important, and how they help us stay happy, healthy, and safe. The children will learn how to put these rights into action by showing respect, kindness, and fairness to others. They will take part in real-life experiences, class projects, and speech and language activities that help them understand what it means to be a responsible citizen. Working both individually and together, pupils will develop the skills to make a positive impact on our class, our school, and the wider community. I’m excited to begin this journey with the class, and I know we are going to have a fantastic year of learning, discovery, and fun together!</a:t>
              </a:r>
            </a:p>
            <a:p>
              <a:endParaRPr lang="en-US" sz="1200" dirty="0">
                <a:latin typeface="Dreaming Outloud Pro" panose="03050502040302030504" pitchFamily="66" charset="0"/>
                <a:cs typeface="Dreaming Outloud Pro" panose="03050502040302030504" pitchFamily="66" charset="0"/>
              </a:endParaRPr>
            </a:p>
          </p:txBody>
        </p:sp>
      </p:grpSp>
      <p:sp>
        <p:nvSpPr>
          <p:cNvPr id="22" name="TextBox 21">
            <a:extLst>
              <a:ext uri="{FF2B5EF4-FFF2-40B4-BE49-F238E27FC236}">
                <a16:creationId xmlns:a16="http://schemas.microsoft.com/office/drawing/2014/main" id="{32F4A8B3-FE81-48FA-9F7C-27D2126913F6}"/>
              </a:ext>
            </a:extLst>
          </p:cNvPr>
          <p:cNvSpPr txBox="1"/>
          <p:nvPr/>
        </p:nvSpPr>
        <p:spPr>
          <a:xfrm>
            <a:off x="4273300" y="3997359"/>
            <a:ext cx="7090759" cy="3316292"/>
          </a:xfrm>
          <a:prstGeom prst="rect">
            <a:avLst/>
          </a:prstGeom>
          <a:noFill/>
        </p:spPr>
        <p:txBody>
          <a:bodyPr wrap="square" lIns="91440" tIns="45720" rIns="91440" bIns="45720" rtlCol="0" anchor="t">
            <a:spAutoFit/>
          </a:bodyPr>
          <a:lstStyle/>
          <a:p>
            <a:r>
              <a:rPr lang="en-US" sz="1150" dirty="0">
                <a:latin typeface="Dreaming Outloud Pro" panose="03050502040302030504" pitchFamily="66" charset="0"/>
                <a:cs typeface="Dreaming Outloud Pro" panose="03050502040302030504" pitchFamily="66" charset="0"/>
              </a:rPr>
              <a:t>I’d like to share a few key reminders to help us get off to a great start:</a:t>
            </a:r>
          </a:p>
          <a:p>
            <a:r>
              <a:rPr lang="en-US" sz="1150" b="1" dirty="0">
                <a:latin typeface="Dreaming Outloud Pro" panose="03050502040302030504" pitchFamily="66" charset="0"/>
                <a:cs typeface="Dreaming Outloud Pro" panose="03050502040302030504" pitchFamily="66" charset="0"/>
              </a:rPr>
              <a:t>Positive Points</a:t>
            </a:r>
            <a:r>
              <a:rPr lang="en-US" sz="1150" dirty="0">
                <a:latin typeface="Dreaming Outloud Pro" panose="03050502040302030504" pitchFamily="66" charset="0"/>
                <a:cs typeface="Dreaming Outloud Pro" panose="03050502040302030504" pitchFamily="66" charset="0"/>
              </a:rPr>
              <a:t> – We will continue to celebrate and reward children for showing our school values: kindness, honesty, resilience, confidence, happiness, and respect and for effective learning.</a:t>
            </a:r>
          </a:p>
          <a:p>
            <a:r>
              <a:rPr lang="en-US" sz="1150" b="1" dirty="0">
                <a:latin typeface="Dreaming Outloud Pro" panose="03050502040302030504" pitchFamily="66" charset="0"/>
                <a:cs typeface="Dreaming Outloud Pro" panose="03050502040302030504" pitchFamily="66" charset="0"/>
              </a:rPr>
              <a:t>PE/Wellbeing</a:t>
            </a:r>
            <a:r>
              <a:rPr lang="en-US" sz="1150" dirty="0">
                <a:latin typeface="Dreaming Outloud Pro" panose="03050502040302030504" pitchFamily="66" charset="0"/>
                <a:cs typeface="Dreaming Outloud Pro" panose="03050502040302030504" pitchFamily="66" charset="0"/>
              </a:rPr>
              <a:t> – Thursday afternoon for PE / Wellbeing. Come dressed in appropriate clothing and footwear</a:t>
            </a:r>
          </a:p>
          <a:p>
            <a:r>
              <a:rPr lang="en-US" sz="1150" b="1" dirty="0">
                <a:latin typeface="Dreaming Outloud Pro" panose="03050502040302030504" pitchFamily="66" charset="0"/>
                <a:cs typeface="Dreaming Outloud Pro" panose="03050502040302030504" pitchFamily="66" charset="0"/>
              </a:rPr>
              <a:t>Home Reading</a:t>
            </a:r>
            <a:r>
              <a:rPr lang="en-US" sz="1150" dirty="0">
                <a:latin typeface="Dreaming Outloud Pro" panose="03050502040302030504" pitchFamily="66" charset="0"/>
                <a:cs typeface="Dreaming Outloud Pro" panose="03050502040302030504" pitchFamily="66" charset="0"/>
              </a:rPr>
              <a:t> – Please ensure reading books are brought to school every day, as we aim to read with children throughout the week. Home learning will be allocated through Class Charts and updated weekly</a:t>
            </a:r>
            <a:br>
              <a:rPr lang="en-US" sz="1150" dirty="0">
                <a:latin typeface="Dreaming Outloud Pro" panose="03050502040302030504" pitchFamily="66" charset="0"/>
                <a:cs typeface="Dreaming Outloud Pro" panose="03050502040302030504" pitchFamily="66" charset="0"/>
              </a:rPr>
            </a:br>
            <a:r>
              <a:rPr lang="en-US" sz="1150" b="1" dirty="0">
                <a:latin typeface="Dreaming Outloud Pro" panose="03050502040302030504" pitchFamily="66" charset="0"/>
                <a:cs typeface="Dreaming Outloud Pro" panose="03050502040302030504" pitchFamily="66" charset="0"/>
              </a:rPr>
              <a:t>Water Bottles</a:t>
            </a:r>
            <a:r>
              <a:rPr lang="en-US" sz="1150" dirty="0">
                <a:latin typeface="Dreaming Outloud Pro" panose="03050502040302030504" pitchFamily="66" charset="0"/>
                <a:cs typeface="Dreaming Outloud Pro" panose="03050502040302030504" pitchFamily="66" charset="0"/>
              </a:rPr>
              <a:t> – Children should bring a water bottle each day to stay hydrated.</a:t>
            </a:r>
          </a:p>
          <a:p>
            <a:r>
              <a:rPr lang="en-US" sz="1150" b="1" dirty="0">
                <a:latin typeface="Dreaming Outloud Pro" panose="03050502040302030504" pitchFamily="66" charset="0"/>
                <a:cs typeface="Dreaming Outloud Pro" panose="03050502040302030504" pitchFamily="66" charset="0"/>
              </a:rPr>
              <a:t>Fruit Snack</a:t>
            </a:r>
            <a:r>
              <a:rPr lang="en-US" sz="1150" dirty="0">
                <a:latin typeface="Dreaming Outloud Pro" panose="03050502040302030504" pitchFamily="66" charset="0"/>
                <a:cs typeface="Dreaming Outloud Pro" panose="03050502040302030504" pitchFamily="66" charset="0"/>
              </a:rPr>
              <a:t> – We encourage children to bring a piece of fruit to enjoy during our social / circle time</a:t>
            </a:r>
          </a:p>
          <a:p>
            <a:r>
              <a:rPr lang="en-US" sz="1150" b="1" dirty="0">
                <a:latin typeface="Dreaming Outloud Pro" panose="03050502040302030504" pitchFamily="66" charset="0"/>
                <a:cs typeface="Dreaming Outloud Pro" panose="03050502040302030504" pitchFamily="66" charset="0"/>
              </a:rPr>
              <a:t>Forest School</a:t>
            </a:r>
            <a:r>
              <a:rPr lang="en-US" sz="1150" dirty="0">
                <a:latin typeface="Dreaming Outloud Pro" panose="03050502040302030504" pitchFamily="66" charset="0"/>
                <a:cs typeface="Dreaming Outloud Pro" panose="03050502040302030504" pitchFamily="66" charset="0"/>
              </a:rPr>
              <a:t> – Although we have an allocated Forest School session every Monday afternoon, we will also be using the area freely throughout the week. Please can your child come to school in appropriate clothing / footwear. </a:t>
            </a:r>
            <a:br>
              <a:rPr lang="en-US" sz="1150" dirty="0">
                <a:latin typeface="Dreaming Outloud Pro" panose="03050502040302030504" pitchFamily="66" charset="0"/>
                <a:cs typeface="Dreaming Outloud Pro" panose="03050502040302030504" pitchFamily="66" charset="0"/>
              </a:rPr>
            </a:br>
            <a:r>
              <a:rPr lang="en-US" sz="1150" b="1" dirty="0">
                <a:latin typeface="Dreaming Outloud Pro" panose="03050502040302030504" pitchFamily="66" charset="0"/>
                <a:cs typeface="Dreaming Outloud Pro" panose="03050502040302030504" pitchFamily="66" charset="0"/>
              </a:rPr>
              <a:t>Home–School Links</a:t>
            </a:r>
            <a:r>
              <a:rPr lang="en-US" sz="1150" dirty="0">
                <a:latin typeface="Dreaming Outloud Pro" panose="03050502040302030504" pitchFamily="66" charset="0"/>
                <a:cs typeface="Dreaming Outloud Pro" panose="03050502040302030504" pitchFamily="66" charset="0"/>
              </a:rPr>
              <a:t> – This term, there will be lots of opportunities for you to come in and celebrate your child’s learning. Dates and details will be shared with plenty of notice.</a:t>
            </a:r>
          </a:p>
          <a:p>
            <a:endParaRPr lang="en-GB" sz="1200" dirty="0"/>
          </a:p>
          <a:p>
            <a:endParaRPr lang="en-GB" sz="1200" dirty="0"/>
          </a:p>
          <a:p>
            <a:endParaRPr lang="en-GB" sz="1200" dirty="0"/>
          </a:p>
          <a:p>
            <a:endParaRPr lang="en-GB" sz="1200" dirty="0">
              <a:ea typeface="Calibri"/>
              <a:cs typeface="Calibri"/>
            </a:endParaRPr>
          </a:p>
          <a:p>
            <a:endParaRPr lang="en-GB" sz="1200" dirty="0">
              <a:ea typeface="Calibri"/>
              <a:cs typeface="Calibri"/>
            </a:endParaRPr>
          </a:p>
        </p:txBody>
      </p:sp>
      <p:sp>
        <p:nvSpPr>
          <p:cNvPr id="23" name="TextBox 22">
            <a:extLst>
              <a:ext uri="{FF2B5EF4-FFF2-40B4-BE49-F238E27FC236}">
                <a16:creationId xmlns:a16="http://schemas.microsoft.com/office/drawing/2014/main" id="{32BB8C59-37EA-4B1C-867D-1BD38CD86AFC}"/>
              </a:ext>
            </a:extLst>
          </p:cNvPr>
          <p:cNvSpPr txBox="1"/>
          <p:nvPr/>
        </p:nvSpPr>
        <p:spPr>
          <a:xfrm>
            <a:off x="520443" y="1745221"/>
            <a:ext cx="3063405" cy="6832640"/>
          </a:xfrm>
          <a:prstGeom prst="rect">
            <a:avLst/>
          </a:prstGeom>
          <a:noFill/>
        </p:spPr>
        <p:txBody>
          <a:bodyPr wrap="square" lIns="91440" tIns="45720" rIns="91440" bIns="45720" rtlCol="0" anchor="t">
            <a:spAutoFit/>
          </a:bodyPr>
          <a:lstStyle/>
          <a:p>
            <a:endParaRPr lang="en-GB" sz="1600" b="1" dirty="0">
              <a:latin typeface="Dreaming Outloud Pro" panose="03050502040302030504" pitchFamily="66" charset="0"/>
              <a:cs typeface="Dreaming Outloud Pro" panose="03050502040302030504" pitchFamily="66" charset="0"/>
            </a:endParaRPr>
          </a:p>
          <a:p>
            <a:r>
              <a:rPr lang="en-GB" sz="1600" b="1" dirty="0">
                <a:latin typeface="Dreaming Outloud Pro" panose="03050502040302030504" pitchFamily="66" charset="0"/>
                <a:cs typeface="Dreaming Outloud Pro" panose="03050502040302030504" pitchFamily="66" charset="0"/>
              </a:rPr>
              <a:t>Please find below dates that you will find useful:</a:t>
            </a:r>
          </a:p>
          <a:p>
            <a:endParaRPr lang="en-GB" sz="1600" dirty="0">
              <a:latin typeface="Dreaming Outloud Pro" panose="03050502040302030504" pitchFamily="66" charset="0"/>
              <a:cs typeface="Dreaming Outloud Pro" panose="03050502040302030504" pitchFamily="66" charset="0"/>
            </a:endParaRPr>
          </a:p>
          <a:p>
            <a:r>
              <a:rPr lang="en-GB" sz="1400" dirty="0">
                <a:latin typeface="Dreaming Outloud Pro" panose="03050502040302030504" pitchFamily="66" charset="0"/>
                <a:cs typeface="Dreaming Outloud Pro" panose="03050502040302030504" pitchFamily="66" charset="0"/>
              </a:rPr>
              <a:t>Monday 8</a:t>
            </a:r>
            <a:r>
              <a:rPr lang="en-GB" sz="1400" baseline="30000" dirty="0">
                <a:latin typeface="Dreaming Outloud Pro" panose="03050502040302030504" pitchFamily="66" charset="0"/>
                <a:cs typeface="Dreaming Outloud Pro" panose="03050502040302030504" pitchFamily="66" charset="0"/>
              </a:rPr>
              <a:t>th</a:t>
            </a:r>
            <a:r>
              <a:rPr lang="en-GB" sz="1400" dirty="0">
                <a:latin typeface="Dreaming Outloud Pro" panose="03050502040302030504" pitchFamily="66" charset="0"/>
                <a:cs typeface="Dreaming Outloud Pro" panose="03050502040302030504" pitchFamily="66" charset="0"/>
              </a:rPr>
              <a:t> September –Year ahead meeting at school. All welcome</a:t>
            </a:r>
          </a:p>
          <a:p>
            <a:endParaRPr lang="en-GB" sz="1400" dirty="0">
              <a:latin typeface="Dreaming Outloud Pro" panose="03050502040302030504" pitchFamily="66" charset="0"/>
              <a:cs typeface="Dreaming Outloud Pro" panose="03050502040302030504" pitchFamily="66" charset="0"/>
            </a:endParaRPr>
          </a:p>
          <a:p>
            <a:r>
              <a:rPr lang="en-GB" sz="1400" dirty="0">
                <a:latin typeface="Dreaming Outloud Pro" panose="03050502040302030504" pitchFamily="66" charset="0"/>
                <a:cs typeface="Dreaming Outloud Pro" panose="03050502040302030504" pitchFamily="66" charset="0"/>
              </a:rPr>
              <a:t>Friday 12</a:t>
            </a:r>
            <a:r>
              <a:rPr lang="en-GB" sz="1400" baseline="30000" dirty="0">
                <a:latin typeface="Dreaming Outloud Pro" panose="03050502040302030504" pitchFamily="66" charset="0"/>
                <a:cs typeface="Dreaming Outloud Pro" panose="03050502040302030504" pitchFamily="66" charset="0"/>
              </a:rPr>
              <a:t>th</a:t>
            </a:r>
            <a:r>
              <a:rPr lang="en-GB" sz="1400" dirty="0">
                <a:latin typeface="Dreaming Outloud Pro" panose="03050502040302030504" pitchFamily="66" charset="0"/>
                <a:cs typeface="Dreaming Outloud Pro" panose="03050502040302030504" pitchFamily="66" charset="0"/>
              </a:rPr>
              <a:t> September - LSC visit to Neath fair (Packed lunch required)</a:t>
            </a:r>
          </a:p>
          <a:p>
            <a:endParaRPr lang="en-GB" sz="1400" dirty="0">
              <a:latin typeface="Dreaming Outloud Pro" panose="03050502040302030504" pitchFamily="66" charset="0"/>
              <a:cs typeface="Dreaming Outloud Pro" panose="03050502040302030504" pitchFamily="66" charset="0"/>
            </a:endParaRPr>
          </a:p>
          <a:p>
            <a:r>
              <a:rPr lang="en-GB" sz="1400" dirty="0">
                <a:latin typeface="Dreaming Outloud Pro" panose="03050502040302030504" pitchFamily="66" charset="0"/>
                <a:cs typeface="Dreaming Outloud Pro" panose="03050502040302030504" pitchFamily="66" charset="0"/>
              </a:rPr>
              <a:t>Friday 5</a:t>
            </a:r>
            <a:r>
              <a:rPr lang="en-GB" sz="1400" baseline="30000" dirty="0">
                <a:latin typeface="Dreaming Outloud Pro" panose="03050502040302030504" pitchFamily="66" charset="0"/>
                <a:cs typeface="Dreaming Outloud Pro" panose="03050502040302030504" pitchFamily="66" charset="0"/>
              </a:rPr>
              <a:t>th</a:t>
            </a:r>
            <a:r>
              <a:rPr lang="en-GB" sz="1400" dirty="0">
                <a:latin typeface="Dreaming Outloud Pro" panose="03050502040302030504" pitchFamily="66" charset="0"/>
                <a:cs typeface="Dreaming Outloud Pro" panose="03050502040302030504" pitchFamily="66" charset="0"/>
              </a:rPr>
              <a:t> December (morning) – Celebration of work. Parents welcome to join us at 9:30am</a:t>
            </a:r>
          </a:p>
          <a:p>
            <a:endParaRPr lang="en-GB" sz="1400" dirty="0">
              <a:latin typeface="Dreaming Outloud Pro" panose="03050502040302030504" pitchFamily="66" charset="0"/>
              <a:cs typeface="Dreaming Outloud Pro" panose="03050502040302030504" pitchFamily="66" charset="0"/>
            </a:endParaRPr>
          </a:p>
          <a:p>
            <a:r>
              <a:rPr lang="en-GB" sz="1400" dirty="0">
                <a:latin typeface="Dreaming Outloud Pro" panose="03050502040302030504" pitchFamily="66" charset="0"/>
                <a:cs typeface="Dreaming Outloud Pro" panose="03050502040302030504" pitchFamily="66" charset="0"/>
              </a:rPr>
              <a:t>All important dates for the diary regarding school will be sent via Class Charts</a:t>
            </a:r>
            <a:br>
              <a:rPr lang="en-US" dirty="0"/>
            </a:br>
            <a:br>
              <a:rPr lang="en-GB" sz="1200" b="1" dirty="0">
                <a:ea typeface="Calibri"/>
                <a:cs typeface="Calibri"/>
              </a:rPr>
            </a:br>
            <a:endParaRPr lang="en-GB" sz="1200" b="1" dirty="0">
              <a:ea typeface="Calibri"/>
              <a:cs typeface="Calibri"/>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200" b="1" dirty="0">
              <a:highlight>
                <a:srgbClr val="FFFF00"/>
              </a:highlight>
              <a:ea typeface="Calibri"/>
              <a:cs typeface="Calibri"/>
            </a:endParaRP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ea typeface="Calibri" panose="020F0502020204030204"/>
              <a:cs typeface="Calibri" panose="020F0502020204030204"/>
            </a:endParaRPr>
          </a:p>
          <a:p>
            <a:endParaRPr lang="en-GB" sz="1100" b="1" dirty="0">
              <a:ea typeface="Calibri" panose="020F0502020204030204"/>
              <a:cs typeface="Calibri" panose="020F0502020204030204"/>
            </a:endParaRPr>
          </a:p>
          <a:p>
            <a:endParaRPr lang="en-GB" sz="1100" b="1" dirty="0">
              <a:ea typeface="Calibri" panose="020F0502020204030204"/>
              <a:cs typeface="Calibri" panose="020F0502020204030204"/>
            </a:endParaRPr>
          </a:p>
          <a:p>
            <a:endParaRPr lang="en-GB" sz="1100" dirty="0">
              <a:ea typeface="Calibri" panose="020F0502020204030204"/>
              <a:cs typeface="Calibri" panose="020F0502020204030204"/>
            </a:endParaRPr>
          </a:p>
        </p:txBody>
      </p:sp>
      <p:sp>
        <p:nvSpPr>
          <p:cNvPr id="25" name="Rectangle 24">
            <a:extLst>
              <a:ext uri="{FF2B5EF4-FFF2-40B4-BE49-F238E27FC236}">
                <a16:creationId xmlns:a16="http://schemas.microsoft.com/office/drawing/2014/main" id="{C10775BD-B731-4ED7-8953-1ABEBC6577F9}"/>
              </a:ext>
            </a:extLst>
          </p:cNvPr>
          <p:cNvSpPr/>
          <p:nvPr/>
        </p:nvSpPr>
        <p:spPr>
          <a:xfrm>
            <a:off x="4210294" y="1492374"/>
            <a:ext cx="3770584"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cs typeface="Dreaming Outloud Pro" panose="03050502040302030504" pitchFamily="66" charset="0"/>
              </a:rPr>
              <a:t>MESSAGE FROM THE CLASS TEACHER</a:t>
            </a:r>
            <a:endParaRPr lang="en-US" b="1"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ea typeface="Calibri"/>
              <a:cs typeface="Dreaming Outloud Pro" panose="03050502040302030504" pitchFamily="66" charset="0"/>
            </a:endParaRPr>
          </a:p>
        </p:txBody>
      </p:sp>
      <p:pic>
        <p:nvPicPr>
          <p:cNvPr id="9" name="Picture 8" descr="A logo for a school&#10;&#10;Description automatically generated">
            <a:extLst>
              <a:ext uri="{FF2B5EF4-FFF2-40B4-BE49-F238E27FC236}">
                <a16:creationId xmlns:a16="http://schemas.microsoft.com/office/drawing/2014/main" id="{FA67116C-EA95-9EE1-FF80-BCE327F2EB61}"/>
              </a:ext>
            </a:extLst>
          </p:cNvPr>
          <p:cNvPicPr>
            <a:picLocks noChangeAspect="1"/>
          </p:cNvPicPr>
          <p:nvPr/>
        </p:nvPicPr>
        <p:blipFill>
          <a:blip r:embed="rId4"/>
          <a:stretch>
            <a:fillRect/>
          </a:stretch>
        </p:blipFill>
        <p:spPr>
          <a:xfrm>
            <a:off x="11035863" y="408152"/>
            <a:ext cx="832069" cy="839076"/>
          </a:xfrm>
          <a:prstGeom prst="rect">
            <a:avLst/>
          </a:prstGeom>
        </p:spPr>
      </p:pic>
      <p:pic>
        <p:nvPicPr>
          <p:cNvPr id="3" name="Picture 2" descr="A green and blue leaves&#10;&#10;Description automatically generated">
            <a:extLst>
              <a:ext uri="{FF2B5EF4-FFF2-40B4-BE49-F238E27FC236}">
                <a16:creationId xmlns:a16="http://schemas.microsoft.com/office/drawing/2014/main" id="{CA2340C7-8629-A220-AEEE-96F4B92334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4093981">
            <a:off x="11638598" y="82445"/>
            <a:ext cx="593090" cy="593090"/>
          </a:xfrm>
          <a:prstGeom prst="rect">
            <a:avLst/>
          </a:prstGeom>
        </p:spPr>
      </p:pic>
      <p:pic>
        <p:nvPicPr>
          <p:cNvPr id="8" name="Picture 7" descr="A green and blue leaves&#10;&#10;Description automatically generated">
            <a:extLst>
              <a:ext uri="{FF2B5EF4-FFF2-40B4-BE49-F238E27FC236}">
                <a16:creationId xmlns:a16="http://schemas.microsoft.com/office/drawing/2014/main" id="{EA2A2672-1A78-CBA4-CB39-3FE9F84987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8177106">
            <a:off x="11127552" y="5681916"/>
            <a:ext cx="1149226" cy="1149226"/>
          </a:xfrm>
          <a:prstGeom prst="rect">
            <a:avLst/>
          </a:prstGeom>
        </p:spPr>
      </p:pic>
      <p:pic>
        <p:nvPicPr>
          <p:cNvPr id="16" name="Picture 15" descr="A green and blue leaves&#10;&#10;Description automatically generated">
            <a:extLst>
              <a:ext uri="{FF2B5EF4-FFF2-40B4-BE49-F238E27FC236}">
                <a16:creationId xmlns:a16="http://schemas.microsoft.com/office/drawing/2014/main" id="{9F393496-32E0-31EE-4765-3D341F2690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7460328">
            <a:off x="114384" y="102628"/>
            <a:ext cx="593090" cy="593090"/>
          </a:xfrm>
          <a:prstGeom prst="rect">
            <a:avLst/>
          </a:prstGeom>
        </p:spPr>
      </p:pic>
      <p:pic>
        <p:nvPicPr>
          <p:cNvPr id="18" name="Picture 17" descr="A green and blue leaves&#10;&#10;Description automatically generated">
            <a:extLst>
              <a:ext uri="{FF2B5EF4-FFF2-40B4-BE49-F238E27FC236}">
                <a16:creationId xmlns:a16="http://schemas.microsoft.com/office/drawing/2014/main" id="{B20EECEF-6110-1A53-1651-7EAE947F23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4799615">
            <a:off x="53549" y="6111711"/>
            <a:ext cx="593090" cy="593090"/>
          </a:xfrm>
          <a:prstGeom prst="rect">
            <a:avLst/>
          </a:prstGeom>
        </p:spPr>
      </p:pic>
    </p:spTree>
    <p:extLst>
      <p:ext uri="{BB962C8B-B14F-4D97-AF65-F5344CB8AC3E}">
        <p14:creationId xmlns:p14="http://schemas.microsoft.com/office/powerpoint/2010/main" val="401155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8528E0-2CA6-4B5A-9ACC-CB6AAA80B47C}"/>
              </a:ext>
            </a:extLst>
          </p:cNvPr>
          <p:cNvSpPr/>
          <p:nvPr/>
        </p:nvSpPr>
        <p:spPr>
          <a:xfrm>
            <a:off x="0" y="0"/>
            <a:ext cx="12192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ABD82373-323C-4326-85C1-F9B52B8D75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613" y="122548"/>
            <a:ext cx="11886415" cy="6570482"/>
          </a:xfrm>
          <a:prstGeom prst="rect">
            <a:avLst/>
          </a:prstGeom>
        </p:spPr>
      </p:pic>
      <p:sp>
        <p:nvSpPr>
          <p:cNvPr id="7" name="Rectangle 6">
            <a:extLst>
              <a:ext uri="{FF2B5EF4-FFF2-40B4-BE49-F238E27FC236}">
                <a16:creationId xmlns:a16="http://schemas.microsoft.com/office/drawing/2014/main" id="{A32BABFF-7A4C-4D45-B6DC-4032230EE109}"/>
              </a:ext>
            </a:extLst>
          </p:cNvPr>
          <p:cNvSpPr/>
          <p:nvPr/>
        </p:nvSpPr>
        <p:spPr>
          <a:xfrm>
            <a:off x="3904094" y="383404"/>
            <a:ext cx="4040370" cy="605374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6D3C1CD-73E9-4F84-90F5-4DC8F164C125}"/>
              </a:ext>
            </a:extLst>
          </p:cNvPr>
          <p:cNvSpPr/>
          <p:nvPr/>
        </p:nvSpPr>
        <p:spPr>
          <a:xfrm>
            <a:off x="363866" y="206392"/>
            <a:ext cx="3226877" cy="223200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0C6AB18-B74E-4478-98A7-5D1E15ED51A6}"/>
              </a:ext>
            </a:extLst>
          </p:cNvPr>
          <p:cNvSpPr/>
          <p:nvPr/>
        </p:nvSpPr>
        <p:spPr>
          <a:xfrm>
            <a:off x="4072341" y="536099"/>
            <a:ext cx="3744304" cy="5713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400">
              <a:solidFill>
                <a:schemeClr val="tx1"/>
              </a:solidFill>
              <a:ea typeface="Calibri"/>
              <a:cs typeface="Calibri"/>
            </a:endParaRPr>
          </a:p>
          <a:p>
            <a:endParaRPr lang="en-GB" sz="1600">
              <a:solidFill>
                <a:schemeClr val="tx1"/>
              </a:solidFill>
            </a:endParaRPr>
          </a:p>
          <a:p>
            <a:endParaRPr lang="en-GB" sz="1400">
              <a:solidFill>
                <a:schemeClr val="tx1"/>
              </a:solidFill>
            </a:endParaRPr>
          </a:p>
          <a:p>
            <a:pPr algn="ctr"/>
            <a:endParaRPr lang="en-GB"/>
          </a:p>
        </p:txBody>
      </p:sp>
      <p:sp>
        <p:nvSpPr>
          <p:cNvPr id="15" name="Rectangle 14">
            <a:extLst>
              <a:ext uri="{FF2B5EF4-FFF2-40B4-BE49-F238E27FC236}">
                <a16:creationId xmlns:a16="http://schemas.microsoft.com/office/drawing/2014/main" id="{2BBC275D-BF9F-4DF4-B4D1-658F6E6BD9CD}"/>
              </a:ext>
            </a:extLst>
          </p:cNvPr>
          <p:cNvSpPr/>
          <p:nvPr/>
        </p:nvSpPr>
        <p:spPr>
          <a:xfrm>
            <a:off x="4940164" y="477105"/>
            <a:ext cx="196823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Our Class Inquiry…</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18" name="Rectangle 17">
            <a:extLst>
              <a:ext uri="{FF2B5EF4-FFF2-40B4-BE49-F238E27FC236}">
                <a16:creationId xmlns:a16="http://schemas.microsoft.com/office/drawing/2014/main" id="{C90431D7-420C-46BC-A823-4A9500BD6A64}"/>
              </a:ext>
            </a:extLst>
          </p:cNvPr>
          <p:cNvSpPr/>
          <p:nvPr/>
        </p:nvSpPr>
        <p:spPr>
          <a:xfrm>
            <a:off x="4072340" y="796956"/>
            <a:ext cx="3725349" cy="5647700"/>
          </a:xfrm>
          <a:prstGeom prst="rect">
            <a:avLst/>
          </a:prstGeom>
          <a:noFill/>
        </p:spPr>
        <p:txBody>
          <a:bodyPr wrap="square" lIns="91440" tIns="45720" rIns="91440" bIns="45720" anchor="t">
            <a:spAutoFit/>
          </a:bodyPr>
          <a:lstStyle/>
          <a:p>
            <a:pPr algn="ctr"/>
            <a:r>
              <a:rPr lang="en-US" b="1" dirty="0">
                <a:ln w="0"/>
                <a:effectLst>
                  <a:outerShdw blurRad="38100" dist="25400" dir="5400000" algn="ctr" rotWithShape="0">
                    <a:srgbClr val="6E747A">
                      <a:alpha val="43000"/>
                    </a:srgbClr>
                  </a:outerShdw>
                </a:effectLst>
              </a:rPr>
              <a:t>Concepts: </a:t>
            </a:r>
            <a:r>
              <a:rPr lang="en-US" b="1" dirty="0">
                <a:ln w="0"/>
                <a:solidFill>
                  <a:srgbClr val="92D050"/>
                </a:solidFill>
                <a:effectLst>
                  <a:outerShdw blurRad="38100" dist="25400" dir="5400000" algn="ctr" rotWithShape="0">
                    <a:srgbClr val="6E747A">
                      <a:alpha val="43000"/>
                    </a:srgbClr>
                  </a:outerShdw>
                </a:effectLst>
              </a:rPr>
              <a:t>Responsibility and Citizenship</a:t>
            </a:r>
            <a:endParaRPr lang="en-US" sz="1600" b="1" dirty="0">
              <a:ln w="0"/>
              <a:solidFill>
                <a:srgbClr val="92D050"/>
              </a:solidFill>
              <a:effectLst>
                <a:outerShdw blurRad="38100" dist="25400" dir="5400000" algn="ctr" rotWithShape="0">
                  <a:srgbClr val="6E747A">
                    <a:alpha val="43000"/>
                  </a:srgbClr>
                </a:outerShdw>
              </a:effectLst>
            </a:endParaRPr>
          </a:p>
          <a:p>
            <a:pPr algn="ctr"/>
            <a:r>
              <a:rPr lang="en-US" sz="1600" b="1" dirty="0">
                <a:ln w="0"/>
                <a:effectLst>
                  <a:outerShdw blurRad="38100" dist="25400" dir="5400000" algn="ctr" rotWithShape="0">
                    <a:srgbClr val="6E747A">
                      <a:alpha val="43000"/>
                    </a:srgbClr>
                  </a:outerShdw>
                </a:effectLst>
              </a:rPr>
              <a:t>Big Question: </a:t>
            </a:r>
          </a:p>
          <a:p>
            <a:pPr algn="ctr"/>
            <a:r>
              <a:rPr lang="en-GB" sz="1600" dirty="0">
                <a:latin typeface="Dreaming Outloud Pro" panose="03050502040302030504" pitchFamily="66" charset="0"/>
                <a:ea typeface="Dotum" panose="020B0503020000020004" pitchFamily="34" charset="-127"/>
                <a:cs typeface="Dreaming Outloud Pro" panose="03050502040302030504" pitchFamily="66" charset="0"/>
              </a:rPr>
              <a:t>How do rights help us to be safe, happy, and healthy?</a:t>
            </a:r>
            <a:br>
              <a:rPr lang="en-US" sz="1350" b="1" dirty="0">
                <a:ln w="0"/>
                <a:solidFill>
                  <a:schemeClr val="accent6"/>
                </a:solidFill>
                <a:effectLst>
                  <a:outerShdw blurRad="38100" dist="25400" dir="5400000" algn="ctr" rotWithShape="0">
                    <a:srgbClr val="6E747A">
                      <a:alpha val="43000"/>
                    </a:srgbClr>
                  </a:outerShdw>
                </a:effectLst>
                <a:latin typeface="Dreaming Outloud Pro" panose="03050502040302030504" pitchFamily="66" charset="0"/>
                <a:ea typeface="Calibri"/>
                <a:cs typeface="Dreaming Outloud Pro" panose="03050502040302030504" pitchFamily="66" charset="0"/>
              </a:rPr>
            </a:br>
            <a:r>
              <a:rPr lang="en-US" sz="1300" dirty="0">
                <a:latin typeface="Dreaming Outloud Pro" panose="03050502040302030504" pitchFamily="66" charset="0"/>
                <a:cs typeface="Dreaming Outloud Pro" panose="03050502040302030504" pitchFamily="66" charset="0"/>
              </a:rPr>
              <a:t>This term, our unit of inquiry will focus on </a:t>
            </a:r>
            <a:r>
              <a:rPr lang="en-US" sz="1300" b="1" dirty="0">
                <a:latin typeface="Dreaming Outloud Pro" panose="03050502040302030504" pitchFamily="66" charset="0"/>
                <a:cs typeface="Dreaming Outloud Pro" panose="03050502040302030504" pitchFamily="66" charset="0"/>
              </a:rPr>
              <a:t>citizenship, responsibility, and children’s rights</a:t>
            </a:r>
            <a:r>
              <a:rPr lang="en-US" sz="1300" dirty="0">
                <a:latin typeface="Dreaming Outloud Pro" panose="03050502040302030504" pitchFamily="66" charset="0"/>
                <a:cs typeface="Dreaming Outloud Pro" panose="03050502040302030504" pitchFamily="66" charset="0"/>
              </a:rPr>
              <a:t>. Through a Humanities-based approach, the children will explore what rights are, why they are important, and how we can put them into practice. They will develop an understanding of what it means to be responsible and why everyone needs rights to stay happy, healthy, and safe. Pupils will work both individually and collaboratively, in class and across provisions, to take part in rights-respecting initiatives, showing kindness and respect to everyone in our school community. They will gain real-life, hands-on experiences both indoors and outdoors, learning from local experts and engaging with interactive activities. Children will also create enriching outcomes such as presentations and posters to raise awareness of rights, all through multi-sensory and meaningful learning experiences designed to support communication and speech and language development.</a:t>
            </a:r>
            <a:endParaRPr lang="en-US" sz="1300" b="1" dirty="0">
              <a:ln w="0"/>
              <a:solidFill>
                <a:schemeClr val="accent6"/>
              </a:solidFill>
              <a:effectLst>
                <a:outerShdw blurRad="38100" dist="25400" dir="5400000" algn="ctr" rotWithShape="0">
                  <a:srgbClr val="6E747A">
                    <a:alpha val="43000"/>
                  </a:srgbClr>
                </a:outerShdw>
              </a:effectLst>
              <a:latin typeface="Dreaming Outloud Pro" panose="03050502040302030504" pitchFamily="66" charset="0"/>
              <a:ea typeface="Calibri"/>
              <a:cs typeface="Dreaming Outloud Pro" panose="03050502040302030504" pitchFamily="66" charset="0"/>
            </a:endParaRPr>
          </a:p>
        </p:txBody>
      </p:sp>
      <p:sp>
        <p:nvSpPr>
          <p:cNvPr id="19" name="Rectangle 18">
            <a:extLst>
              <a:ext uri="{FF2B5EF4-FFF2-40B4-BE49-F238E27FC236}">
                <a16:creationId xmlns:a16="http://schemas.microsoft.com/office/drawing/2014/main" id="{5885B126-319C-441C-9927-303E8B55EEBF}"/>
              </a:ext>
            </a:extLst>
          </p:cNvPr>
          <p:cNvSpPr/>
          <p:nvPr/>
        </p:nvSpPr>
        <p:spPr>
          <a:xfrm>
            <a:off x="465285" y="334770"/>
            <a:ext cx="3039194" cy="20478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3A26F4DB-6290-4C2F-9688-B918A655B1B7}"/>
              </a:ext>
            </a:extLst>
          </p:cNvPr>
          <p:cNvSpPr/>
          <p:nvPr/>
        </p:nvSpPr>
        <p:spPr>
          <a:xfrm>
            <a:off x="8470068" y="383404"/>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DC24AFCB-AFB0-4102-8E5B-FB3CD896501B}"/>
              </a:ext>
            </a:extLst>
          </p:cNvPr>
          <p:cNvSpPr/>
          <p:nvPr/>
        </p:nvSpPr>
        <p:spPr>
          <a:xfrm>
            <a:off x="8608182" y="512663"/>
            <a:ext cx="2950647"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854AEB1-C1E0-4C25-96B9-2AC40F0B9632}"/>
              </a:ext>
            </a:extLst>
          </p:cNvPr>
          <p:cNvSpPr/>
          <p:nvPr/>
        </p:nvSpPr>
        <p:spPr>
          <a:xfrm>
            <a:off x="685889" y="306030"/>
            <a:ext cx="2182137" cy="369332"/>
          </a:xfrm>
          <a:prstGeom prst="rect">
            <a:avLst/>
          </a:prstGeom>
          <a:noFill/>
        </p:spPr>
        <p:txBody>
          <a:bodyPr wrap="non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      Literacy Learning:</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3" name="Rectangle 22">
            <a:extLst>
              <a:ext uri="{FF2B5EF4-FFF2-40B4-BE49-F238E27FC236}">
                <a16:creationId xmlns:a16="http://schemas.microsoft.com/office/drawing/2014/main" id="{D8A96C0E-320D-49CE-A23D-7CF330070CF3}"/>
              </a:ext>
            </a:extLst>
          </p:cNvPr>
          <p:cNvSpPr/>
          <p:nvPr/>
        </p:nvSpPr>
        <p:spPr>
          <a:xfrm>
            <a:off x="8755822" y="477105"/>
            <a:ext cx="209679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Numeracy Learning:</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26" name="Rectangle 25">
            <a:extLst>
              <a:ext uri="{FF2B5EF4-FFF2-40B4-BE49-F238E27FC236}">
                <a16:creationId xmlns:a16="http://schemas.microsoft.com/office/drawing/2014/main" id="{F207F812-B0A9-4C97-ACF7-596FE2926E23}"/>
              </a:ext>
            </a:extLst>
          </p:cNvPr>
          <p:cNvSpPr/>
          <p:nvPr/>
        </p:nvSpPr>
        <p:spPr>
          <a:xfrm>
            <a:off x="363865" y="2560949"/>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4D566352-9616-4FE1-968D-427AFD2BDC2E}"/>
              </a:ext>
            </a:extLst>
          </p:cNvPr>
          <p:cNvSpPr/>
          <p:nvPr/>
        </p:nvSpPr>
        <p:spPr>
          <a:xfrm>
            <a:off x="496225" y="2672115"/>
            <a:ext cx="2950647" cy="18224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11FCC777-4714-47F9-BBA6-F340A8F24105}"/>
              </a:ext>
            </a:extLst>
          </p:cNvPr>
          <p:cNvSpPr/>
          <p:nvPr/>
        </p:nvSpPr>
        <p:spPr>
          <a:xfrm>
            <a:off x="8457149" y="2532139"/>
            <a:ext cx="3226877" cy="205499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2DE1FDF5-1356-4D8B-B227-C31571ED078D}"/>
              </a:ext>
            </a:extLst>
          </p:cNvPr>
          <p:cNvSpPr/>
          <p:nvPr/>
        </p:nvSpPr>
        <p:spPr>
          <a:xfrm>
            <a:off x="8589132" y="2669727"/>
            <a:ext cx="2950647" cy="1807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37891CE8-D72A-4999-8FCE-BF6FA75D9B5D}"/>
              </a:ext>
            </a:extLst>
          </p:cNvPr>
          <p:cNvSpPr/>
          <p:nvPr/>
        </p:nvSpPr>
        <p:spPr>
          <a:xfrm>
            <a:off x="632317" y="2632254"/>
            <a:ext cx="1737335"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Digital Learning:</a:t>
            </a:r>
            <a:endParaRPr lang="en-US" b="1">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1" name="Rectangle 30">
            <a:extLst>
              <a:ext uri="{FF2B5EF4-FFF2-40B4-BE49-F238E27FC236}">
                <a16:creationId xmlns:a16="http://schemas.microsoft.com/office/drawing/2014/main" id="{C187F410-4C32-4DA5-A339-1A4461F40954}"/>
              </a:ext>
            </a:extLst>
          </p:cNvPr>
          <p:cNvSpPr/>
          <p:nvPr/>
        </p:nvSpPr>
        <p:spPr>
          <a:xfrm>
            <a:off x="8577871" y="2621683"/>
            <a:ext cx="2950648" cy="1908215"/>
          </a:xfrm>
          <a:prstGeom prst="rect">
            <a:avLst/>
          </a:prstGeom>
          <a:noFill/>
        </p:spPr>
        <p:txBody>
          <a:bodyPr wrap="square" lIns="91440" tIns="45720" rIns="91440" bIns="45720" anchor="t">
            <a:spAutoFit/>
          </a:bodyPr>
          <a:lstStyle/>
          <a:p>
            <a:r>
              <a:rPr lang="en-US" b="1" dirty="0" err="1">
                <a:ln w="0"/>
                <a:solidFill>
                  <a:srgbClr val="92D050"/>
                </a:solidFill>
                <a:effectLst>
                  <a:outerShdw blurRad="38100" dist="25400" dir="5400000" algn="ctr" rotWithShape="0">
                    <a:srgbClr val="6E747A">
                      <a:alpha val="43000"/>
                    </a:srgbClr>
                  </a:outerShdw>
                </a:effectLst>
              </a:rPr>
              <a:t>Cynefin</a:t>
            </a:r>
            <a:r>
              <a:rPr lang="en-US" b="1" dirty="0">
                <a:ln w="0"/>
                <a:solidFill>
                  <a:srgbClr val="92D050"/>
                </a:solidFill>
                <a:effectLst>
                  <a:outerShdw blurRad="38100" dist="25400" dir="5400000" algn="ctr" rotWithShape="0">
                    <a:srgbClr val="6E747A">
                      <a:alpha val="43000"/>
                    </a:srgbClr>
                  </a:outerShdw>
                </a:effectLst>
              </a:rPr>
              <a:t>:</a:t>
            </a:r>
            <a:br>
              <a:rPr lang="en-US" b="1" dirty="0">
                <a:ln w="0"/>
                <a:solidFill>
                  <a:srgbClr val="92D050"/>
                </a:solidFill>
                <a:effectLst>
                  <a:outerShdw blurRad="38100" dist="25400" dir="5400000" algn="ctr" rotWithShape="0">
                    <a:srgbClr val="6E747A">
                      <a:alpha val="43000"/>
                    </a:srgbClr>
                  </a:outerShdw>
                </a:effectLst>
              </a:rPr>
            </a:br>
            <a:r>
              <a:rPr lang="en-US" sz="1000" dirty="0">
                <a:latin typeface="Dreaming Outloud Pro" panose="03050502040302030504" pitchFamily="66" charset="0"/>
                <a:cs typeface="Dreaming Outloud Pro" panose="03050502040302030504" pitchFamily="66" charset="0"/>
              </a:rPr>
              <a:t>This term, children will develop their understanding of </a:t>
            </a:r>
            <a:r>
              <a:rPr lang="en-US" sz="1000" dirty="0" err="1">
                <a:latin typeface="Dreaming Outloud Pro" panose="03050502040302030504" pitchFamily="66" charset="0"/>
                <a:cs typeface="Dreaming Outloud Pro" panose="03050502040302030504" pitchFamily="66" charset="0"/>
              </a:rPr>
              <a:t>cynefin</a:t>
            </a:r>
            <a:r>
              <a:rPr lang="en-US" sz="1000" dirty="0">
                <a:latin typeface="Dreaming Outloud Pro" panose="03050502040302030504" pitchFamily="66" charset="0"/>
                <a:cs typeface="Dreaming Outloud Pro" panose="03050502040302030504" pitchFamily="66" charset="0"/>
              </a:rPr>
              <a:t> by exploring our local community and learning about the places and people around them. We will visit local schools and engage in activities that link to children’s rights, helping them see how rights are important in everyday life. Through these experiences, the children will gain a sense of belonging, responsibility, and connection to the wider community.</a:t>
            </a:r>
            <a:endParaRPr lang="en-US" dirty="0">
              <a:ln w="0"/>
              <a:solidFill>
                <a:srgbClr val="92D050"/>
              </a:solidFill>
              <a:effectLst>
                <a:outerShdw blurRad="38100" dist="25400" dir="5400000" algn="ctr" rotWithShape="0">
                  <a:srgbClr val="6E747A">
                    <a:alpha val="43000"/>
                  </a:srgbClr>
                </a:outerShdw>
              </a:effectLst>
              <a:latin typeface="Dreaming Outloud Pro" panose="03050502040302030504" pitchFamily="66" charset="0"/>
              <a:ea typeface="Calibri"/>
              <a:cs typeface="Dreaming Outloud Pro" panose="03050502040302030504" pitchFamily="66" charset="0"/>
            </a:endParaRPr>
          </a:p>
        </p:txBody>
      </p:sp>
      <p:sp>
        <p:nvSpPr>
          <p:cNvPr id="33" name="Rectangle 32">
            <a:extLst>
              <a:ext uri="{FF2B5EF4-FFF2-40B4-BE49-F238E27FC236}">
                <a16:creationId xmlns:a16="http://schemas.microsoft.com/office/drawing/2014/main" id="{9969162A-4DB6-433A-9FF3-A5D76A5EA004}"/>
              </a:ext>
            </a:extLst>
          </p:cNvPr>
          <p:cNvSpPr/>
          <p:nvPr/>
        </p:nvSpPr>
        <p:spPr>
          <a:xfrm>
            <a:off x="363865" y="4757499"/>
            <a:ext cx="3226877" cy="17361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01675469-2D7B-4913-B3DD-57A88CF56A39}"/>
              </a:ext>
            </a:extLst>
          </p:cNvPr>
          <p:cNvSpPr/>
          <p:nvPr/>
        </p:nvSpPr>
        <p:spPr>
          <a:xfrm>
            <a:off x="8457149" y="4743252"/>
            <a:ext cx="3226877" cy="17361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DDA3B54C-8806-4004-B8D6-C55CE96F504E}"/>
              </a:ext>
            </a:extLst>
          </p:cNvPr>
          <p:cNvSpPr/>
          <p:nvPr/>
        </p:nvSpPr>
        <p:spPr>
          <a:xfrm>
            <a:off x="511610" y="4870628"/>
            <a:ext cx="2950647" cy="1508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32D9C6E-6E04-417B-A8DA-03D0F362F54A}"/>
              </a:ext>
            </a:extLst>
          </p:cNvPr>
          <p:cNvSpPr/>
          <p:nvPr/>
        </p:nvSpPr>
        <p:spPr>
          <a:xfrm>
            <a:off x="8608182" y="4870628"/>
            <a:ext cx="2950647" cy="15081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904C273E-185D-46B3-A1E6-34A11F256093}"/>
              </a:ext>
            </a:extLst>
          </p:cNvPr>
          <p:cNvSpPr/>
          <p:nvPr/>
        </p:nvSpPr>
        <p:spPr>
          <a:xfrm>
            <a:off x="456376" y="4833186"/>
            <a:ext cx="2807934" cy="646331"/>
          </a:xfrm>
          <a:prstGeom prst="rect">
            <a:avLst/>
          </a:prstGeom>
          <a:noFill/>
        </p:spPr>
        <p:txBody>
          <a:bodyPr wrap="square" lIns="91440" tIns="45720" rIns="91440" bIns="45720" anchor="t">
            <a:spAutoFit/>
          </a:bodyPr>
          <a:lstStyle/>
          <a:p>
            <a:pPr algn="ctr"/>
            <a:r>
              <a:rPr lang="en-US" b="1" dirty="0">
                <a:ln w="0"/>
                <a:solidFill>
                  <a:srgbClr val="92D050"/>
                </a:solidFill>
                <a:effectLst>
                  <a:outerShdw blurRad="38100" dist="25400" dir="5400000" algn="ctr" rotWithShape="0">
                    <a:srgbClr val="6E747A">
                      <a:alpha val="43000"/>
                    </a:srgbClr>
                  </a:outerShdw>
                </a:effectLst>
              </a:rPr>
              <a:t>Outdoor Learning </a:t>
            </a: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a:p>
            <a:pPr algn="ctr"/>
            <a:endParaRPr lang="en-US" b="1" dirty="0">
              <a:ln w="0"/>
              <a:solidFill>
                <a:srgbClr val="92D050"/>
              </a:solidFill>
              <a:effectLst>
                <a:outerShdw blurRad="38100" dist="25400" dir="5400000" algn="ctr" rotWithShape="0">
                  <a:srgbClr val="6E747A">
                    <a:alpha val="43000"/>
                  </a:srgbClr>
                </a:outerShdw>
              </a:effectLst>
              <a:ea typeface="Calibri"/>
              <a:cs typeface="Calibri"/>
            </a:endParaRPr>
          </a:p>
        </p:txBody>
      </p:sp>
      <p:sp>
        <p:nvSpPr>
          <p:cNvPr id="38" name="Rectangle 37">
            <a:extLst>
              <a:ext uri="{FF2B5EF4-FFF2-40B4-BE49-F238E27FC236}">
                <a16:creationId xmlns:a16="http://schemas.microsoft.com/office/drawing/2014/main" id="{ABFA3E6D-F185-4959-82A1-D2626115A65A}"/>
              </a:ext>
            </a:extLst>
          </p:cNvPr>
          <p:cNvSpPr/>
          <p:nvPr/>
        </p:nvSpPr>
        <p:spPr>
          <a:xfrm>
            <a:off x="8641219" y="4847989"/>
            <a:ext cx="2884572" cy="369332"/>
          </a:xfrm>
          <a:prstGeom prst="rect">
            <a:avLst/>
          </a:prstGeom>
          <a:noFill/>
        </p:spPr>
        <p:txBody>
          <a:bodyPr wrap="none" lIns="91440" tIns="45720" rIns="91440" bIns="45720" anchor="t">
            <a:spAutoFit/>
          </a:bodyPr>
          <a:lstStyle/>
          <a:p>
            <a:pPr algn="ctr"/>
            <a:r>
              <a:rPr lang="en-US" b="1">
                <a:ln w="0"/>
                <a:solidFill>
                  <a:srgbClr val="92D050"/>
                </a:solidFill>
                <a:effectLst>
                  <a:outerShdw blurRad="38100" dist="25400" dir="5400000" algn="ctr" rotWithShape="0">
                    <a:srgbClr val="6E747A">
                      <a:alpha val="43000"/>
                    </a:srgbClr>
                  </a:outerShdw>
                </a:effectLst>
              </a:rPr>
              <a:t>How can I support my child?</a:t>
            </a:r>
          </a:p>
        </p:txBody>
      </p:sp>
      <p:sp>
        <p:nvSpPr>
          <p:cNvPr id="41" name="TextBox 40">
            <a:extLst>
              <a:ext uri="{FF2B5EF4-FFF2-40B4-BE49-F238E27FC236}">
                <a16:creationId xmlns:a16="http://schemas.microsoft.com/office/drawing/2014/main" id="{9135CE71-E6E6-4E9A-8D5C-93804FD69481}"/>
              </a:ext>
            </a:extLst>
          </p:cNvPr>
          <p:cNvSpPr txBox="1"/>
          <p:nvPr/>
        </p:nvSpPr>
        <p:spPr>
          <a:xfrm>
            <a:off x="458504" y="595369"/>
            <a:ext cx="3112216" cy="1844351"/>
          </a:xfrm>
          <a:prstGeom prst="rect">
            <a:avLst/>
          </a:prstGeom>
          <a:noFill/>
        </p:spPr>
        <p:txBody>
          <a:bodyPr wrap="square" lIns="91440" tIns="45720" rIns="91440" bIns="45720" rtlCol="0" anchor="t">
            <a:spAutoFit/>
          </a:bodyPr>
          <a:lstStyle/>
          <a:p>
            <a:pPr>
              <a:lnSpc>
                <a:spcPct val="115000"/>
              </a:lnSpc>
              <a:spcAft>
                <a:spcPts val="800"/>
              </a:spcAft>
            </a:pPr>
            <a:r>
              <a:rPr lang="en-GB" sz="900" dirty="0">
                <a:latin typeface="Dreaming Outloud Pro" panose="03050502040302030504" pitchFamily="66" charset="0"/>
                <a:cs typeface="Dreaming Outloud Pro" panose="03050502040302030504" pitchFamily="66" charset="0"/>
              </a:rPr>
              <a:t>During literacy this term, children will take part in daily Monster Phonics sessions, guided reading, and circle times where we share news and celebrate achievements. We will explore a variety of exciting texts linked to our concept of citizenship and responsibility, learning and using new vocabulary specific to each story. Children will develop their narrative skills by retelling familiar tales, creating their own story ideas, and using story maps to sequence events. They will be encouraged to use full sentences, descriptive language, and connectives to add detail and structure to their writing.</a:t>
            </a:r>
            <a:endParaRPr lang="en-GB" sz="900" kern="100" dirty="0">
              <a:effectLst/>
              <a:latin typeface="Dreaming Outloud Pro" panose="03050502040302030504" pitchFamily="66" charset="0"/>
              <a:ea typeface="Aptos" panose="020B0004020202020204" pitchFamily="34" charset="0"/>
              <a:cs typeface="Dreaming Outloud Pro" panose="03050502040302030504" pitchFamily="66" charset="0"/>
            </a:endParaRPr>
          </a:p>
        </p:txBody>
      </p:sp>
      <p:sp>
        <p:nvSpPr>
          <p:cNvPr id="42" name="TextBox 41">
            <a:extLst>
              <a:ext uri="{FF2B5EF4-FFF2-40B4-BE49-F238E27FC236}">
                <a16:creationId xmlns:a16="http://schemas.microsoft.com/office/drawing/2014/main" id="{4C171CC1-8B1A-4281-97CA-C2F41CAD63F3}"/>
              </a:ext>
            </a:extLst>
          </p:cNvPr>
          <p:cNvSpPr txBox="1"/>
          <p:nvPr/>
        </p:nvSpPr>
        <p:spPr>
          <a:xfrm>
            <a:off x="8608182" y="744636"/>
            <a:ext cx="3042807" cy="1546577"/>
          </a:xfrm>
          <a:prstGeom prst="rect">
            <a:avLst/>
          </a:prstGeom>
          <a:noFill/>
        </p:spPr>
        <p:txBody>
          <a:bodyPr wrap="square" lIns="91440" tIns="45720" rIns="91440" bIns="45720" rtlCol="0" anchor="t">
            <a:spAutoFit/>
          </a:bodyPr>
          <a:lstStyle/>
          <a:p>
            <a:r>
              <a:rPr lang="en-US" sz="1050" dirty="0">
                <a:latin typeface="Dreaming Outloud Pro" panose="03050502040302030504" pitchFamily="66" charset="0"/>
                <a:cs typeface="Dreaming Outloud Pro" panose="03050502040302030504" pitchFamily="66" charset="0"/>
              </a:rPr>
              <a:t>In numeracy this term, children will develop their skills through a practical, hands-on, play-based approach. They will explore numbers, shapes, measurements, and problem-solving using real-life activities, games, and interactive resources. By learning through play and everyday situations, the children will gain confidence in applying their </a:t>
            </a:r>
            <a:r>
              <a:rPr lang="en-US" sz="1050" dirty="0" err="1">
                <a:latin typeface="Dreaming Outloud Pro" panose="03050502040302030504" pitchFamily="66" charset="0"/>
                <a:cs typeface="Dreaming Outloud Pro" panose="03050502040302030504" pitchFamily="66" charset="0"/>
              </a:rPr>
              <a:t>maths</a:t>
            </a:r>
            <a:r>
              <a:rPr lang="en-US" sz="1050" dirty="0">
                <a:latin typeface="Dreaming Outloud Pro" panose="03050502040302030504" pitchFamily="66" charset="0"/>
                <a:cs typeface="Dreaming Outloud Pro" panose="03050502040302030504" pitchFamily="66" charset="0"/>
              </a:rPr>
              <a:t> knowledge while having fun and enjoying meaningful learning experiences.</a:t>
            </a:r>
            <a:endParaRPr lang="en-GB" sz="1050" dirty="0">
              <a:latin typeface="Dreaming Outloud Pro" panose="03050502040302030504" pitchFamily="66" charset="0"/>
              <a:ea typeface="Calibri"/>
              <a:cs typeface="Dreaming Outloud Pro" panose="03050502040302030504" pitchFamily="66" charset="0"/>
            </a:endParaRPr>
          </a:p>
        </p:txBody>
      </p:sp>
      <p:sp>
        <p:nvSpPr>
          <p:cNvPr id="43" name="TextBox 42">
            <a:extLst>
              <a:ext uri="{FF2B5EF4-FFF2-40B4-BE49-F238E27FC236}">
                <a16:creationId xmlns:a16="http://schemas.microsoft.com/office/drawing/2014/main" id="{2074657F-C227-4532-9AC4-949C0A923C06}"/>
              </a:ext>
            </a:extLst>
          </p:cNvPr>
          <p:cNvSpPr txBox="1"/>
          <p:nvPr/>
        </p:nvSpPr>
        <p:spPr>
          <a:xfrm>
            <a:off x="498736" y="2938403"/>
            <a:ext cx="3031752" cy="1477328"/>
          </a:xfrm>
          <a:prstGeom prst="rect">
            <a:avLst/>
          </a:prstGeom>
          <a:noFill/>
        </p:spPr>
        <p:txBody>
          <a:bodyPr wrap="square" lIns="91440" tIns="45720" rIns="91440" bIns="45720" rtlCol="0" anchor="t">
            <a:spAutoFit/>
          </a:bodyPr>
          <a:lstStyle/>
          <a:p>
            <a:r>
              <a:rPr lang="en-GB" sz="900" dirty="0">
                <a:latin typeface="Dreaming Outloud Pro" panose="03050502040302030504" pitchFamily="66" charset="0"/>
                <a:cs typeface="Dreaming Outloud Pro" panose="03050502040302030504" pitchFamily="66" charset="0"/>
              </a:rPr>
              <a:t>Children will regularly use their HWB accounts in school to access fun and interactive platforms like Kahoot! to support learning. We’ll also explore creative tools such as Book Creator to make digital stories and celebrate achievements. Simple online research using Google, with support, will help build early research skills. Coding with Bee-Bots will introduce children to digital problem-solving while encouraging responsibility and teamwork. These activities promote creativity, confidence with technology, and excitement in learning.</a:t>
            </a:r>
            <a:endParaRPr lang="en-GB" sz="500" dirty="0">
              <a:latin typeface="Dreaming Outloud Pro" panose="03050502040302030504" pitchFamily="66" charset="0"/>
              <a:cs typeface="Dreaming Outloud Pro" panose="03050502040302030504" pitchFamily="66" charset="0"/>
            </a:endParaRPr>
          </a:p>
        </p:txBody>
      </p:sp>
      <p:sp>
        <p:nvSpPr>
          <p:cNvPr id="44" name="TextBox 43">
            <a:extLst>
              <a:ext uri="{FF2B5EF4-FFF2-40B4-BE49-F238E27FC236}">
                <a16:creationId xmlns:a16="http://schemas.microsoft.com/office/drawing/2014/main" id="{1A4F963A-E2F0-43C3-B4AF-465794AB162A}"/>
              </a:ext>
            </a:extLst>
          </p:cNvPr>
          <p:cNvSpPr txBox="1"/>
          <p:nvPr/>
        </p:nvSpPr>
        <p:spPr>
          <a:xfrm>
            <a:off x="450795" y="5145423"/>
            <a:ext cx="3031752" cy="1223412"/>
          </a:xfrm>
          <a:prstGeom prst="rect">
            <a:avLst/>
          </a:prstGeom>
          <a:noFill/>
        </p:spPr>
        <p:txBody>
          <a:bodyPr wrap="square" lIns="91440" tIns="45720" rIns="91440" bIns="45720" rtlCol="0" anchor="t">
            <a:spAutoFit/>
          </a:bodyPr>
          <a:lstStyle/>
          <a:p>
            <a:r>
              <a:rPr lang="en-US" sz="1050" dirty="0">
                <a:latin typeface="Dreaming Outloud Pro" panose="03050502040302030504" pitchFamily="66" charset="0"/>
                <a:cs typeface="Dreaming Outloud Pro" panose="03050502040302030504" pitchFamily="66" charset="0"/>
              </a:rPr>
              <a:t>Outdoor learning will be a key part of our weekly routine. Children will have regular opportunities to explore lessons outside, enjoy hands-on activities, and take part in Forest School sessions on a Monday. These experiences will help develop teamwork, creativity, problem-solving, and a love of the natural world.</a:t>
            </a:r>
            <a:endParaRPr lang="en-GB" sz="1050" dirty="0">
              <a:latin typeface="Dreaming Outloud Pro" panose="03050502040302030504" pitchFamily="66" charset="0"/>
              <a:cs typeface="Dreaming Outloud Pro" panose="03050502040302030504" pitchFamily="66" charset="0"/>
            </a:endParaRPr>
          </a:p>
        </p:txBody>
      </p:sp>
      <p:sp>
        <p:nvSpPr>
          <p:cNvPr id="47" name="TextBox 46">
            <a:extLst>
              <a:ext uri="{FF2B5EF4-FFF2-40B4-BE49-F238E27FC236}">
                <a16:creationId xmlns:a16="http://schemas.microsoft.com/office/drawing/2014/main" id="{D3B2D1C6-A9C9-4EE2-BA29-79EB20FE35AB}"/>
              </a:ext>
            </a:extLst>
          </p:cNvPr>
          <p:cNvSpPr txBox="1"/>
          <p:nvPr/>
        </p:nvSpPr>
        <p:spPr>
          <a:xfrm>
            <a:off x="8617042" y="5117101"/>
            <a:ext cx="3031752" cy="1338828"/>
          </a:xfrm>
          <a:prstGeom prst="rect">
            <a:avLst/>
          </a:prstGeom>
          <a:noFill/>
        </p:spPr>
        <p:txBody>
          <a:bodyPr wrap="square" lIns="91440" tIns="45720" rIns="91440" bIns="45720" rtlCol="0" anchor="t">
            <a:spAutoFit/>
          </a:bodyPr>
          <a:lstStyle/>
          <a:p>
            <a:r>
              <a:rPr lang="en-GB" sz="900" dirty="0">
                <a:latin typeface="Dreaming Outloud Pro" panose="03050502040302030504" pitchFamily="66" charset="0"/>
                <a:cs typeface="Dreaming Outloud Pro" panose="03050502040302030504" pitchFamily="66" charset="0"/>
              </a:rPr>
              <a:t>You can support your child’s learning about responsibility, citizenship, and the rights of the child by encouraging conversations at home about fairness, respect, and empathy. By involving them in everyday tasks, discussing real-life situations, and celebrating acts of kindness, you help them understand how these values shape their world. Together, we can help children grow into thoughtful, responsible citizens who know and respect their own rights and the rights of others.</a:t>
            </a:r>
            <a:endParaRPr lang="en-GB" sz="900" dirty="0">
              <a:latin typeface="Dreaming Outloud Pro" panose="03050502040302030504" pitchFamily="66" charset="0"/>
              <a:ea typeface="Calibri"/>
              <a:cs typeface="Dreaming Outloud Pro" panose="03050502040302030504" pitchFamily="66" charset="0"/>
            </a:endParaRPr>
          </a:p>
        </p:txBody>
      </p:sp>
      <p:pic>
        <p:nvPicPr>
          <p:cNvPr id="2" name="Picture 1" descr="A green and blue leaves&#10;&#10;Description automatically generated">
            <a:extLst>
              <a:ext uri="{FF2B5EF4-FFF2-40B4-BE49-F238E27FC236}">
                <a16:creationId xmlns:a16="http://schemas.microsoft.com/office/drawing/2014/main" id="{3E2B938F-70E4-3803-A27A-CF61FFA42E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7460328">
            <a:off x="-101293" y="13655"/>
            <a:ext cx="778703" cy="778703"/>
          </a:xfrm>
          <a:prstGeom prst="rect">
            <a:avLst/>
          </a:prstGeom>
        </p:spPr>
      </p:pic>
      <p:pic>
        <p:nvPicPr>
          <p:cNvPr id="3" name="Picture 2" descr="A green and blue leaves&#10;&#10;Description automatically generated">
            <a:extLst>
              <a:ext uri="{FF2B5EF4-FFF2-40B4-BE49-F238E27FC236}">
                <a16:creationId xmlns:a16="http://schemas.microsoft.com/office/drawing/2014/main" id="{501E5AE9-B5DF-1426-A8FE-779791FF31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508199">
            <a:off x="11369539" y="13655"/>
            <a:ext cx="778703" cy="778703"/>
          </a:xfrm>
          <a:prstGeom prst="rect">
            <a:avLst/>
          </a:prstGeom>
        </p:spPr>
      </p:pic>
      <p:pic>
        <p:nvPicPr>
          <p:cNvPr id="5" name="Picture 4" descr="A green and blue leaves&#10;&#10;Description automatically generated">
            <a:extLst>
              <a:ext uri="{FF2B5EF4-FFF2-40B4-BE49-F238E27FC236}">
                <a16:creationId xmlns:a16="http://schemas.microsoft.com/office/drawing/2014/main" id="{4F8FE68F-5A36-00DF-8DF2-14B67EBC68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2124958">
            <a:off x="19886" y="6141691"/>
            <a:ext cx="778703" cy="778703"/>
          </a:xfrm>
          <a:prstGeom prst="rect">
            <a:avLst/>
          </a:prstGeom>
        </p:spPr>
      </p:pic>
      <p:pic>
        <p:nvPicPr>
          <p:cNvPr id="8" name="Picture 7" descr="A green and blue leaves&#10;&#10;Description automatically generated">
            <a:extLst>
              <a:ext uri="{FF2B5EF4-FFF2-40B4-BE49-F238E27FC236}">
                <a16:creationId xmlns:a16="http://schemas.microsoft.com/office/drawing/2014/main" id="{30894979-EB4D-2CD5-18D0-838B54986A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039993">
            <a:off x="11420353" y="6055694"/>
            <a:ext cx="778703" cy="778703"/>
          </a:xfrm>
          <a:prstGeom prst="rect">
            <a:avLst/>
          </a:prstGeom>
        </p:spPr>
      </p:pic>
    </p:spTree>
    <p:extLst>
      <p:ext uri="{BB962C8B-B14F-4D97-AF65-F5344CB8AC3E}">
        <p14:creationId xmlns:p14="http://schemas.microsoft.com/office/powerpoint/2010/main" val="980795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c29670e-0522-46a1-9d3e-b6d7c36fdb0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87309B1CC10DA4C891F0E227E1083E4" ma:contentTypeVersion="18" ma:contentTypeDescription="Create a new document." ma:contentTypeScope="" ma:versionID="e7d91e6aa8b54b3fa2f7ab07cc320ff8">
  <xsd:schema xmlns:xsd="http://www.w3.org/2001/XMLSchema" xmlns:xs="http://www.w3.org/2001/XMLSchema" xmlns:p="http://schemas.microsoft.com/office/2006/metadata/properties" xmlns:ns3="0071cdc1-779d-482b-865f-b72092c3921f" xmlns:ns4="4c29670e-0522-46a1-9d3e-b6d7c36fdb00" targetNamespace="http://schemas.microsoft.com/office/2006/metadata/properties" ma:root="true" ma:fieldsID="a80d0ce07dbaa5f55afd1ba8baefbcbb" ns3:_="" ns4:_="">
    <xsd:import namespace="0071cdc1-779d-482b-865f-b72092c3921f"/>
    <xsd:import namespace="4c29670e-0522-46a1-9d3e-b6d7c36fdb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_activity" minOccurs="0"/>
                <xsd:element ref="ns4:MediaServiceObjectDetectorVersions" minOccurs="0"/>
                <xsd:element ref="ns4:MediaServiceSearchProperties" minOccurs="0"/>
                <xsd:element ref="ns4:MediaServiceSystemTag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1cdc1-779d-482b-865f-b72092c3921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9670e-0522-46a1-9d3e-b6d7c36fdb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445791-FF1A-4770-ADE2-ED4B3B8CCA92}">
  <ds:schemaRefs>
    <ds:schemaRef ds:uri="4c29670e-0522-46a1-9d3e-b6d7c36fdb00"/>
    <ds:schemaRef ds:uri="http://purl.org/dc/terms/"/>
    <ds:schemaRef ds:uri="http://schemas.microsoft.com/office/2006/metadata/properties"/>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0071cdc1-779d-482b-865f-b72092c3921f"/>
    <ds:schemaRef ds:uri="http://purl.org/dc/dcmitype/"/>
    <ds:schemaRef ds:uri="http://purl.org/dc/elements/1.1/"/>
  </ds:schemaRefs>
</ds:datastoreItem>
</file>

<file path=customXml/itemProps2.xml><?xml version="1.0" encoding="utf-8"?>
<ds:datastoreItem xmlns:ds="http://schemas.openxmlformats.org/officeDocument/2006/customXml" ds:itemID="{E0186ED9-CB3B-40AA-865E-A338D33CB968}">
  <ds:schemaRefs>
    <ds:schemaRef ds:uri="0071cdc1-779d-482b-865f-b72092c3921f"/>
    <ds:schemaRef ds:uri="4c29670e-0522-46a1-9d3e-b6d7c36fdb0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1A902C6-F48E-497E-90CA-32C6AA7AC4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254</TotalTime>
  <Words>1152</Words>
  <Application>Microsoft Office PowerPoint</Application>
  <PresentationFormat>Widescreen</PresentationFormat>
  <Paragraphs>59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Dreaming Outloud Pro</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KEY</dc:creator>
  <cp:lastModifiedBy>L Gaze (Cilffriw Primary School)</cp:lastModifiedBy>
  <cp:revision>4</cp:revision>
  <cp:lastPrinted>2024-01-19T09:28:50Z</cp:lastPrinted>
  <dcterms:created xsi:type="dcterms:W3CDTF">2023-01-24T10:21:13Z</dcterms:created>
  <dcterms:modified xsi:type="dcterms:W3CDTF">2025-09-05T08:55:42Z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0x010100187309B1CC10DA4C891F0E227E1083E4</vt:lpwstr>
  </property>
  <property fmtid="{D5CDD505-2E9C-101B-9397-08002B2CF9AE}" pid="3" name="MediaServiceImageTags">
    <vt:lpwstr/>
  </property>
</Properties>
</file>