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7" r:id="rId5"/>
    <p:sldId id="258" r:id="rId6"/>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E3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A7C16E-8737-452D-9EF7-6C158AAB2F7B}" v="1544" dt="2025-09-05T14:49:40.660"/>
    <p1510:client id="{D8F1B76B-51C1-638E-DF68-F43A322114FF}" v="39" dt="2025-09-05T12:43:47.4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6" d="100"/>
          <a:sy n="56" d="100"/>
        </p:scale>
        <p:origin x="104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237D502-8BC5-42E2-BB85-A1D233983D37}" type="datetimeFigureOut">
              <a:rPr lang="en-GB" smtClean="0"/>
              <a:t>16/09/2025</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942E68B-F72A-4541-9B78-95E32CA68706}" type="slidenum">
              <a:rPr lang="en-GB" smtClean="0"/>
              <a:t>‹#›</a:t>
            </a:fld>
            <a:endParaRPr lang="en-GB"/>
          </a:p>
        </p:txBody>
      </p:sp>
    </p:spTree>
    <p:extLst>
      <p:ext uri="{BB962C8B-B14F-4D97-AF65-F5344CB8AC3E}">
        <p14:creationId xmlns:p14="http://schemas.microsoft.com/office/powerpoint/2010/main" val="3676967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t>
            </a:r>
            <a:endParaRPr lang="en-GB" dirty="0"/>
          </a:p>
        </p:txBody>
      </p:sp>
      <p:sp>
        <p:nvSpPr>
          <p:cNvPr id="4" name="Slide Number Placeholder 3"/>
          <p:cNvSpPr>
            <a:spLocks noGrp="1"/>
          </p:cNvSpPr>
          <p:nvPr>
            <p:ph type="sldNum" sz="quarter" idx="10"/>
          </p:nvPr>
        </p:nvSpPr>
        <p:spPr/>
        <p:txBody>
          <a:bodyPr/>
          <a:lstStyle/>
          <a:p>
            <a:fld id="{8942E68B-F72A-4541-9B78-95E32CA68706}" type="slidenum">
              <a:rPr lang="en-GB" smtClean="0"/>
              <a:t>1</a:t>
            </a:fld>
            <a:endParaRPr lang="en-GB"/>
          </a:p>
        </p:txBody>
      </p:sp>
    </p:spTree>
    <p:extLst>
      <p:ext uri="{BB962C8B-B14F-4D97-AF65-F5344CB8AC3E}">
        <p14:creationId xmlns:p14="http://schemas.microsoft.com/office/powerpoint/2010/main" val="1360384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E65B-C4C9-4C4A-BD67-AE51ABD711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EDDBA5-F511-4302-BE97-9638E8051C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4BD98A-573A-4B7D-B5FD-9504013DC6E1}"/>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5" name="Footer Placeholder 4">
            <a:extLst>
              <a:ext uri="{FF2B5EF4-FFF2-40B4-BE49-F238E27FC236}">
                <a16:creationId xmlns:a16="http://schemas.microsoft.com/office/drawing/2014/main" id="{FD1C8CFC-E7A4-411B-BE07-1EAF9EF45A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D4F446-142E-4F25-BE01-B15E1DA8826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19608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00B6-99A3-495F-88F6-7C03B14556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3F7BF7-08A8-4E3E-8038-4AB56CD312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AE05FB-E64E-472F-8C09-73D0C13867ED}"/>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5" name="Footer Placeholder 4">
            <a:extLst>
              <a:ext uri="{FF2B5EF4-FFF2-40B4-BE49-F238E27FC236}">
                <a16:creationId xmlns:a16="http://schemas.microsoft.com/office/drawing/2014/main" id="{0174C503-89CE-40E1-B68C-E3D8647759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31ECCC-F247-48A1-AD9A-F0342D906E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0004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F7A26D-1B6B-4E31-B57C-0C84B4DDCC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F6B9D8-7C08-4A81-9E44-12112C538C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DE9278-40BE-4B58-9FB1-F28491F8595D}"/>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5" name="Footer Placeholder 4">
            <a:extLst>
              <a:ext uri="{FF2B5EF4-FFF2-40B4-BE49-F238E27FC236}">
                <a16:creationId xmlns:a16="http://schemas.microsoft.com/office/drawing/2014/main" id="{DB0F62EC-AFDB-4363-8FD7-2D54FBE628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D16B7F-E680-460D-9F0A-76A258A33FA2}"/>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50806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C3108-C81F-4709-8658-79DFE8ACCB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67A04-1908-4749-9C87-5D9A07C18C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31F5C0-53B9-4A26-96E3-A1283312CA7D}"/>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5" name="Footer Placeholder 4">
            <a:extLst>
              <a:ext uri="{FF2B5EF4-FFF2-40B4-BE49-F238E27FC236}">
                <a16:creationId xmlns:a16="http://schemas.microsoft.com/office/drawing/2014/main" id="{EE6E938E-456D-49CA-8D27-E28B270C94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A45AD4-8287-4770-9A7C-E589859E9FE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48859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00FE-657A-47D2-BA4F-5BE612445C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A02C2E-C337-4866-8A37-A8BBFE806B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E74360-9B5F-44C7-B3DB-3559F322565F}"/>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5" name="Footer Placeholder 4">
            <a:extLst>
              <a:ext uri="{FF2B5EF4-FFF2-40B4-BE49-F238E27FC236}">
                <a16:creationId xmlns:a16="http://schemas.microsoft.com/office/drawing/2014/main" id="{B8E6AACB-D0F4-4B0A-A64A-7B037DF312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F15F9B-71F7-48C6-9ABC-30713CA1CCB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6102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A6DB-71B2-4A12-8F98-3E3F158019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B32329-ED8C-442F-BF8D-C9B03F1235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074B6C-3590-400E-B775-7AD4E9BF6F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21FB34-2768-4A51-90AA-506282AC5AD0}"/>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6" name="Footer Placeholder 5">
            <a:extLst>
              <a:ext uri="{FF2B5EF4-FFF2-40B4-BE49-F238E27FC236}">
                <a16:creationId xmlns:a16="http://schemas.microsoft.com/office/drawing/2014/main" id="{E795EB1E-DDE5-4419-B84C-161B6FED4C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65B706-60FA-4265-906C-DCC9DBE03F30}"/>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3667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BE9D-2DF6-4827-B6E9-2974CADAD3E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C86886-EB69-44D6-A812-2998D4D05B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43B5E9-4CB8-4A21-B0CF-13E7E6BEB0A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059F40-4455-43CA-84B9-05014A34C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137238-4886-487F-82C9-AEEF49B9F4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3889AA-69FB-4EC7-8201-8264EFC3F7D2}"/>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8" name="Footer Placeholder 7">
            <a:extLst>
              <a:ext uri="{FF2B5EF4-FFF2-40B4-BE49-F238E27FC236}">
                <a16:creationId xmlns:a16="http://schemas.microsoft.com/office/drawing/2014/main" id="{43342094-7A17-41D4-A49E-F32E0B719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E3CE44-02EF-40D6-BB8C-AB73914CD9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4806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8402-6C3A-4C00-848E-F404078433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FB2CA3-A118-48CE-969C-F3CF32CDE49F}"/>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4" name="Footer Placeholder 3">
            <a:extLst>
              <a:ext uri="{FF2B5EF4-FFF2-40B4-BE49-F238E27FC236}">
                <a16:creationId xmlns:a16="http://schemas.microsoft.com/office/drawing/2014/main" id="{80FE35A0-99BC-4C21-84FD-165DEFD2929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9B6DE84-7E8C-4861-A9CA-A1FED70382DD}"/>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4611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EB7EF3-3229-402B-9643-8012A4C58495}"/>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3" name="Footer Placeholder 2">
            <a:extLst>
              <a:ext uri="{FF2B5EF4-FFF2-40B4-BE49-F238E27FC236}">
                <a16:creationId xmlns:a16="http://schemas.microsoft.com/office/drawing/2014/main" id="{5A52DC02-6B1A-4416-9DF5-D9729FA908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1EC45A-1B09-444B-AA73-75C3B80AC865}"/>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9113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9EE7-3060-40E6-AB18-9B995C73D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2071A6-0BBB-4D63-A365-A148057CA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101C5F-14CB-4143-A9FA-C373E99CE8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4642E7-F914-4324-B32C-B6EA381E116B}"/>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6" name="Footer Placeholder 5">
            <a:extLst>
              <a:ext uri="{FF2B5EF4-FFF2-40B4-BE49-F238E27FC236}">
                <a16:creationId xmlns:a16="http://schemas.microsoft.com/office/drawing/2014/main" id="{A16295A8-FF2B-4FA2-883A-0EF6BD7787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A8D87E-3580-449B-93C8-ACEFD8F10DF4}"/>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51019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B576-390C-40FF-A0F8-4723E5F3C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2D7CA6-9CE8-41FB-8A0D-9936C48E3D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AA5ED0-6C23-4454-926E-65140C96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075EE3-675E-4D66-BD60-2B78094B1680}"/>
              </a:ext>
            </a:extLst>
          </p:cNvPr>
          <p:cNvSpPr>
            <a:spLocks noGrp="1"/>
          </p:cNvSpPr>
          <p:nvPr>
            <p:ph type="dt" sz="half" idx="10"/>
          </p:nvPr>
        </p:nvSpPr>
        <p:spPr/>
        <p:txBody>
          <a:bodyPr/>
          <a:lstStyle/>
          <a:p>
            <a:fld id="{52A2D75F-2E87-43F8-897E-3E470C834A90}" type="datetimeFigureOut">
              <a:rPr lang="en-GB" smtClean="0"/>
              <a:t>16/09/2025</a:t>
            </a:fld>
            <a:endParaRPr lang="en-GB"/>
          </a:p>
        </p:txBody>
      </p:sp>
      <p:sp>
        <p:nvSpPr>
          <p:cNvPr id="6" name="Footer Placeholder 5">
            <a:extLst>
              <a:ext uri="{FF2B5EF4-FFF2-40B4-BE49-F238E27FC236}">
                <a16:creationId xmlns:a16="http://schemas.microsoft.com/office/drawing/2014/main" id="{98015549-681B-4FEA-89DC-3B8B6B8DA9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20DA5D-742B-405D-B87A-7933CCDC26BE}"/>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154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9CEF32-C8D4-42BA-AC32-DAE1E591F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B7D07E-705E-497B-84D0-F6A78EBE9B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F446B5-1689-466B-9AA0-A4D6BDE082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2D75F-2E87-43F8-897E-3E470C834A90}" type="datetimeFigureOut">
              <a:rPr lang="en-GB" smtClean="0"/>
              <a:t>16/09/2025</a:t>
            </a:fld>
            <a:endParaRPr lang="en-GB"/>
          </a:p>
        </p:txBody>
      </p:sp>
      <p:sp>
        <p:nvSpPr>
          <p:cNvPr id="5" name="Footer Placeholder 4">
            <a:extLst>
              <a:ext uri="{FF2B5EF4-FFF2-40B4-BE49-F238E27FC236}">
                <a16:creationId xmlns:a16="http://schemas.microsoft.com/office/drawing/2014/main" id="{244016CC-FB22-4DFC-8B88-4B3F4CEA02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8384504-6B6A-46F3-980D-A18FD6A49C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D3BF1-1E90-4003-A339-48BAF379B3B8}" type="slidenum">
              <a:rPr lang="en-GB" smtClean="0"/>
              <a:t>‹#›</a:t>
            </a:fld>
            <a:endParaRPr lang="en-GB"/>
          </a:p>
        </p:txBody>
      </p:sp>
    </p:spTree>
    <p:extLst>
      <p:ext uri="{BB962C8B-B14F-4D97-AF65-F5344CB8AC3E}">
        <p14:creationId xmlns:p14="http://schemas.microsoft.com/office/powerpoint/2010/main" val="67312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monsterphonics.com/phonics-support-for-par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DFD320AC-6EA5-4F6F-AF99-F1192A82D171}"/>
              </a:ext>
            </a:extLst>
          </p:cNvPr>
          <p:cNvGrpSpPr/>
          <p:nvPr/>
        </p:nvGrpSpPr>
        <p:grpSpPr>
          <a:xfrm>
            <a:off x="-39672" y="59978"/>
            <a:ext cx="12192000" cy="6858000"/>
            <a:chOff x="0" y="0"/>
            <a:chExt cx="12192000" cy="685800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666" y="131192"/>
              <a:ext cx="11886415" cy="6570482"/>
            </a:xfrm>
            <a:prstGeom prst="rect">
              <a:avLst/>
            </a:prstGeom>
          </p:spPr>
        </p:pic>
        <p:sp>
          <p:nvSpPr>
            <p:cNvPr id="2" name="Rectangle 1">
              <a:extLst>
                <a:ext uri="{FF2B5EF4-FFF2-40B4-BE49-F238E27FC236}">
                  <a16:creationId xmlns:a16="http://schemas.microsoft.com/office/drawing/2014/main" id="{91FA750C-93DC-4B1A-80E3-34248F7F3636}"/>
                </a:ext>
              </a:extLst>
            </p:cNvPr>
            <p:cNvSpPr/>
            <p:nvPr/>
          </p:nvSpPr>
          <p:spPr>
            <a:xfrm>
              <a:off x="294558" y="240063"/>
              <a:ext cx="11490246" cy="67394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311C417E-38B9-48F2-8CDF-4934E5F2CD34}"/>
                </a:ext>
              </a:extLst>
            </p:cNvPr>
            <p:cNvSpPr/>
            <p:nvPr/>
          </p:nvSpPr>
          <p:spPr>
            <a:xfrm>
              <a:off x="3661237" y="963690"/>
              <a:ext cx="8059690" cy="245154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A32BABFF-7A4C-4D45-B6DC-4032230EE109}"/>
                </a:ext>
              </a:extLst>
            </p:cNvPr>
            <p:cNvSpPr/>
            <p:nvPr/>
          </p:nvSpPr>
          <p:spPr>
            <a:xfrm>
              <a:off x="360152" y="1415100"/>
              <a:ext cx="3278594" cy="515543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C9809B9A-5593-4E99-A57B-E84781B20818}"/>
                </a:ext>
              </a:extLst>
            </p:cNvPr>
            <p:cNvSpPr/>
            <p:nvPr/>
          </p:nvSpPr>
          <p:spPr>
            <a:xfrm>
              <a:off x="283949" y="225815"/>
              <a:ext cx="10607386" cy="646331"/>
            </a:xfrm>
            <a:prstGeom prst="rect">
              <a:avLst/>
            </a:prstGeom>
            <a:noFill/>
          </p:spPr>
          <p:txBody>
            <a:bodyPr wrap="square" lIns="91440" tIns="45720" rIns="91440" bIns="45720" anchor="t">
              <a:spAutoFit/>
            </a:bodyPr>
            <a:lstStyle/>
            <a:p>
              <a:pPr algn="ctr"/>
              <a:r>
                <a:rPr lang="en-US" sz="3600" dirty="0">
                  <a:ln w="0"/>
                  <a:solidFill>
                    <a:srgbClr val="92D050"/>
                  </a:solidFill>
                  <a:effectLst>
                    <a:outerShdw blurRad="38100" dist="25400" dir="5400000" algn="ctr" rotWithShape="0">
                      <a:srgbClr val="6E747A">
                        <a:alpha val="43000"/>
                      </a:srgbClr>
                    </a:outerShdw>
                  </a:effectLst>
                </a:rPr>
                <a:t>Autumn Term - Nursery and Reception </a:t>
              </a:r>
            </a:p>
          </p:txBody>
        </p:sp>
        <p:sp>
          <p:nvSpPr>
            <p:cNvPr id="11" name="Rectangle 10">
              <a:extLst>
                <a:ext uri="{FF2B5EF4-FFF2-40B4-BE49-F238E27FC236}">
                  <a16:creationId xmlns:a16="http://schemas.microsoft.com/office/drawing/2014/main" id="{26D3C1CD-73E9-4F84-90F5-4DC8F164C125}"/>
                </a:ext>
              </a:extLst>
            </p:cNvPr>
            <p:cNvSpPr/>
            <p:nvPr/>
          </p:nvSpPr>
          <p:spPr>
            <a:xfrm>
              <a:off x="3692312" y="3477749"/>
              <a:ext cx="8347848" cy="314530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a:extLst>
                <a:ext uri="{FF2B5EF4-FFF2-40B4-BE49-F238E27FC236}">
                  <a16:creationId xmlns:a16="http://schemas.microsoft.com/office/drawing/2014/main" id="{10C6AB18-B74E-4478-98A7-5D1E15ED51A6}"/>
                </a:ext>
              </a:extLst>
            </p:cNvPr>
            <p:cNvSpPr/>
            <p:nvPr/>
          </p:nvSpPr>
          <p:spPr>
            <a:xfrm>
              <a:off x="439223" y="1502053"/>
              <a:ext cx="3067548" cy="4996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0462A747-95B2-4A9C-876E-7C74DEF6D54C}"/>
                </a:ext>
              </a:extLst>
            </p:cNvPr>
            <p:cNvSpPr/>
            <p:nvPr/>
          </p:nvSpPr>
          <p:spPr>
            <a:xfrm>
              <a:off x="3767770" y="3579891"/>
              <a:ext cx="8143421" cy="29180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a:extLst>
                <a:ext uri="{FF2B5EF4-FFF2-40B4-BE49-F238E27FC236}">
                  <a16:creationId xmlns:a16="http://schemas.microsoft.com/office/drawing/2014/main" id="{A6937A11-647C-4187-B77A-13DE1237C151}"/>
                </a:ext>
              </a:extLst>
            </p:cNvPr>
            <p:cNvSpPr/>
            <p:nvPr/>
          </p:nvSpPr>
          <p:spPr>
            <a:xfrm>
              <a:off x="3749721" y="1039153"/>
              <a:ext cx="7868463" cy="23228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a:extLst>
                <a:ext uri="{FF2B5EF4-FFF2-40B4-BE49-F238E27FC236}">
                  <a16:creationId xmlns:a16="http://schemas.microsoft.com/office/drawing/2014/main" id="{2BBC275D-BF9F-4DF4-B4D1-658F6E6BD9CD}"/>
                </a:ext>
              </a:extLst>
            </p:cNvPr>
            <p:cNvSpPr/>
            <p:nvPr/>
          </p:nvSpPr>
          <p:spPr>
            <a:xfrm>
              <a:off x="381860" y="1456964"/>
              <a:ext cx="2366802"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DATES FOR THE DIARY!</a:t>
              </a:r>
            </a:p>
          </p:txBody>
        </p:sp>
        <p:sp>
          <p:nvSpPr>
            <p:cNvPr id="17" name="Rectangle 16">
              <a:extLst>
                <a:ext uri="{FF2B5EF4-FFF2-40B4-BE49-F238E27FC236}">
                  <a16:creationId xmlns:a16="http://schemas.microsoft.com/office/drawing/2014/main" id="{C10775BD-B731-4ED7-8953-1ABEBC6577F9}"/>
                </a:ext>
              </a:extLst>
            </p:cNvPr>
            <p:cNvSpPr/>
            <p:nvPr/>
          </p:nvSpPr>
          <p:spPr>
            <a:xfrm>
              <a:off x="3317608" y="3562566"/>
              <a:ext cx="4027559" cy="1200329"/>
            </a:xfrm>
            <a:prstGeom prst="rect">
              <a:avLst/>
            </a:prstGeom>
            <a:noFill/>
          </p:spPr>
          <p:txBody>
            <a:bodyPr wrap="squar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THINGS YOU NEED TO KNOW....</a:t>
              </a: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p:txBody>
        </p:sp>
        <p:sp>
          <p:nvSpPr>
            <p:cNvPr id="19" name="TextBox 18">
              <a:extLst>
                <a:ext uri="{FF2B5EF4-FFF2-40B4-BE49-F238E27FC236}">
                  <a16:creationId xmlns:a16="http://schemas.microsoft.com/office/drawing/2014/main" id="{65D9521A-A16B-4DE0-BD45-B9F3827CABBD}"/>
                </a:ext>
              </a:extLst>
            </p:cNvPr>
            <p:cNvSpPr txBox="1"/>
            <p:nvPr/>
          </p:nvSpPr>
          <p:spPr>
            <a:xfrm>
              <a:off x="4165053" y="1476048"/>
              <a:ext cx="7052058" cy="1015663"/>
            </a:xfrm>
            <a:prstGeom prst="rect">
              <a:avLst/>
            </a:prstGeom>
            <a:noFill/>
          </p:spPr>
          <p:txBody>
            <a:bodyPr wrap="square" lIns="91440" tIns="45720" rIns="91440" bIns="45720" rtlCol="0" anchor="t">
              <a:spAutoFit/>
            </a:bodyPr>
            <a:lstStyle/>
            <a:p>
              <a:endParaRPr lang="en-GB" sz="1200" dirty="0"/>
            </a:p>
            <a:p>
              <a:endParaRPr lang="en-GB" sz="1200" dirty="0">
                <a:ea typeface="Calibri"/>
                <a:cs typeface="Calibri"/>
              </a:endParaRPr>
            </a:p>
            <a:p>
              <a:r>
                <a:rPr lang="en-GB" sz="1200" dirty="0">
                  <a:ea typeface="Calibri"/>
                  <a:cs typeface="Calibri"/>
                </a:rPr>
                <a:t> </a:t>
              </a:r>
            </a:p>
            <a:p>
              <a:endParaRPr lang="en-GB" sz="1200" dirty="0"/>
            </a:p>
            <a:p>
              <a:endParaRPr lang="en-GB" sz="1200" dirty="0"/>
            </a:p>
          </p:txBody>
        </p:sp>
      </p:grpSp>
      <p:sp>
        <p:nvSpPr>
          <p:cNvPr id="23" name="TextBox 22">
            <a:extLst>
              <a:ext uri="{FF2B5EF4-FFF2-40B4-BE49-F238E27FC236}">
                <a16:creationId xmlns:a16="http://schemas.microsoft.com/office/drawing/2014/main" id="{32BB8C59-37EA-4B1C-867D-1BD38CD86AFC}"/>
              </a:ext>
            </a:extLst>
          </p:cNvPr>
          <p:cNvSpPr txBox="1"/>
          <p:nvPr/>
        </p:nvSpPr>
        <p:spPr>
          <a:xfrm>
            <a:off x="424154" y="1973227"/>
            <a:ext cx="3063405" cy="7417415"/>
          </a:xfrm>
          <a:prstGeom prst="rect">
            <a:avLst/>
          </a:prstGeom>
          <a:noFill/>
        </p:spPr>
        <p:txBody>
          <a:bodyPr wrap="square" lIns="91440" tIns="45720" rIns="91440" bIns="45720" rtlCol="0" anchor="t">
            <a:spAutoFit/>
          </a:bodyPr>
          <a:lstStyle/>
          <a:p>
            <a:r>
              <a:rPr lang="en-GB" sz="1100" dirty="0"/>
              <a:t>. </a:t>
            </a:r>
            <a:r>
              <a:rPr lang="en-GB" sz="1100" b="1" dirty="0"/>
              <a:t>Please find below dates that you will find useful:</a:t>
            </a:r>
          </a:p>
          <a:p>
            <a:r>
              <a:rPr lang="en-GB" sz="1100" b="1" dirty="0"/>
              <a:t>Class Trip </a:t>
            </a:r>
          </a:p>
          <a:p>
            <a:r>
              <a:rPr lang="en-GB" sz="1100" dirty="0"/>
              <a:t>Nursey and Reception Class will be visiting the Botanical Gardens Wales.  The date is currently being re-arranged and we will update you ASAP.</a:t>
            </a:r>
            <a:endParaRPr lang="en-GB" sz="1100" dirty="0">
              <a:ea typeface="Calibri"/>
              <a:cs typeface="Calibri"/>
            </a:endParaRPr>
          </a:p>
          <a:p>
            <a:r>
              <a:rPr lang="en-GB" sz="1100" b="1" dirty="0">
                <a:ea typeface="Calibri"/>
                <a:cs typeface="Calibri"/>
              </a:rPr>
              <a:t>Performance of learning</a:t>
            </a:r>
          </a:p>
          <a:p>
            <a:r>
              <a:rPr lang="en-GB" sz="1100" dirty="0">
                <a:ea typeface="Calibri" panose="020F0502020204030204"/>
                <a:cs typeface="Calibri" panose="020F0502020204030204"/>
              </a:rPr>
              <a:t>At the end of this term, we would love to invite you to join us for a Stay and Play session in class. This will take place on the Week of the 8</a:t>
            </a:r>
            <a:r>
              <a:rPr lang="en-GB" sz="1100" baseline="30000" dirty="0">
                <a:ea typeface="Calibri" panose="020F0502020204030204"/>
                <a:cs typeface="Calibri" panose="020F0502020204030204"/>
              </a:rPr>
              <a:t>th</a:t>
            </a:r>
            <a:r>
              <a:rPr lang="en-GB" sz="1100" dirty="0">
                <a:ea typeface="Calibri" panose="020F0502020204030204"/>
                <a:cs typeface="Calibri" panose="020F0502020204030204"/>
              </a:rPr>
              <a:t> December.  We will confirm a date and time closer to the date. </a:t>
            </a:r>
            <a:endParaRPr lang="en-GB" sz="1100" b="1" dirty="0"/>
          </a:p>
          <a:p>
            <a:r>
              <a:rPr lang="en-GB" sz="1100" b="1" dirty="0"/>
              <a:t>Library bus </a:t>
            </a:r>
            <a:endParaRPr lang="en-GB" sz="1100" b="1" dirty="0">
              <a:ea typeface="Calibri"/>
              <a:cs typeface="Calibri"/>
            </a:endParaRPr>
          </a:p>
          <a:p>
            <a:r>
              <a:rPr lang="en-GB" sz="1100" dirty="0"/>
              <a:t>Each half term the NPT library Service bus, visits us in school.  The children are always so excited to see the bus outside and love visiting the bus to choose a book.  </a:t>
            </a:r>
            <a:endParaRPr lang="en-GB" sz="1100" dirty="0">
              <a:ea typeface="Calibri"/>
              <a:cs typeface="Calibri"/>
            </a:endParaRPr>
          </a:p>
          <a:p>
            <a:r>
              <a:rPr lang="en-GB" sz="1100" dirty="0"/>
              <a:t>I will update you on class charts when the dates are confirmed, so that you are able to return any previously borrowed library books back to school</a:t>
            </a:r>
            <a:endParaRPr lang="en-GB" sz="1100" b="1" dirty="0">
              <a:ea typeface="Calibri"/>
              <a:cs typeface="Calibri"/>
            </a:endParaRPr>
          </a:p>
          <a:p>
            <a:endParaRPr lang="en-GB" sz="1600" b="1" dirty="0">
              <a:ea typeface="Calibri"/>
              <a:cs typeface="Calibri"/>
            </a:endParaRPr>
          </a:p>
          <a:p>
            <a:endParaRPr lang="en-GB" sz="1200" b="1" dirty="0">
              <a:ea typeface="Calibri"/>
              <a:cs typeface="Calibri"/>
            </a:endParaRPr>
          </a:p>
          <a:p>
            <a:endParaRPr lang="en-GB" sz="1200" b="1" dirty="0">
              <a:ea typeface="Calibri"/>
              <a:cs typeface="Calibri"/>
            </a:endParaRPr>
          </a:p>
          <a:p>
            <a:endParaRPr lang="en-GB" sz="1200" b="1" dirty="0">
              <a:ea typeface="Calibri"/>
              <a:cs typeface="Calibri"/>
            </a:endParaRPr>
          </a:p>
          <a:p>
            <a:endParaRPr lang="en-GB" sz="1200" b="1" dirty="0">
              <a:highlight>
                <a:srgbClr val="FFFF00"/>
              </a:highlight>
            </a:endParaRPr>
          </a:p>
          <a:p>
            <a:endParaRPr lang="en-GB" sz="1200" b="1" dirty="0">
              <a:highlight>
                <a:srgbClr val="FFFF00"/>
              </a:highlight>
            </a:endParaRPr>
          </a:p>
          <a:p>
            <a:endParaRPr lang="en-GB" sz="1200" b="1" dirty="0">
              <a:highlight>
                <a:srgbClr val="FFFF00"/>
              </a:highlight>
            </a:endParaRPr>
          </a:p>
          <a:p>
            <a:endParaRPr lang="en-GB" sz="1200" b="1" dirty="0">
              <a:highlight>
                <a:srgbClr val="FFFF00"/>
              </a:highlight>
              <a:ea typeface="Calibri"/>
              <a:cs typeface="Calibri"/>
            </a:endParaRPr>
          </a:p>
          <a:p>
            <a:endParaRPr lang="en-GB" sz="1200" b="1" dirty="0">
              <a:highlight>
                <a:srgbClr val="FFFF00"/>
              </a:highlight>
              <a:ea typeface="Calibri"/>
              <a:cs typeface="Calibri"/>
            </a:endParaRPr>
          </a:p>
          <a:p>
            <a:endParaRPr lang="en-GB" sz="1200" b="1" dirty="0">
              <a:highlight>
                <a:srgbClr val="FFFF00"/>
              </a:highlight>
              <a:ea typeface="Calibri"/>
              <a:cs typeface="Calibri"/>
            </a:endParaRP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ea typeface="Calibri" panose="020F0502020204030204"/>
              <a:cs typeface="Calibri" panose="020F0502020204030204"/>
            </a:endParaRPr>
          </a:p>
          <a:p>
            <a:endParaRPr lang="en-GB" sz="1100" b="1" dirty="0">
              <a:ea typeface="Calibri" panose="020F0502020204030204"/>
              <a:cs typeface="Calibri" panose="020F0502020204030204"/>
            </a:endParaRPr>
          </a:p>
          <a:p>
            <a:endParaRPr lang="en-GB" sz="1100" dirty="0">
              <a:ea typeface="Calibri" panose="020F0502020204030204"/>
              <a:cs typeface="Calibri" panose="020F0502020204030204"/>
            </a:endParaRPr>
          </a:p>
        </p:txBody>
      </p:sp>
      <p:sp>
        <p:nvSpPr>
          <p:cNvPr id="25" name="Rectangle 24">
            <a:extLst>
              <a:ext uri="{FF2B5EF4-FFF2-40B4-BE49-F238E27FC236}">
                <a16:creationId xmlns:a16="http://schemas.microsoft.com/office/drawing/2014/main" id="{C10775BD-B731-4ED7-8953-1ABEBC6577F9}"/>
              </a:ext>
            </a:extLst>
          </p:cNvPr>
          <p:cNvSpPr/>
          <p:nvPr/>
        </p:nvSpPr>
        <p:spPr>
          <a:xfrm>
            <a:off x="3763122" y="1020233"/>
            <a:ext cx="3729291" cy="646331"/>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MESSAGE FROM THE CLASS TEACHER</a:t>
            </a:r>
          </a:p>
          <a:p>
            <a:pPr algn="ct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pic>
        <p:nvPicPr>
          <p:cNvPr id="9" name="Picture 8" descr="A logo for a school&#10;&#10;Description automatically generated">
            <a:extLst>
              <a:ext uri="{FF2B5EF4-FFF2-40B4-BE49-F238E27FC236}">
                <a16:creationId xmlns:a16="http://schemas.microsoft.com/office/drawing/2014/main" id="{FA67116C-EA95-9EE1-FF80-BCE327F2EB61}"/>
              </a:ext>
            </a:extLst>
          </p:cNvPr>
          <p:cNvPicPr>
            <a:picLocks noChangeAspect="1"/>
          </p:cNvPicPr>
          <p:nvPr/>
        </p:nvPicPr>
        <p:blipFill>
          <a:blip r:embed="rId4"/>
          <a:stretch>
            <a:fillRect/>
          </a:stretch>
        </p:blipFill>
        <p:spPr>
          <a:xfrm>
            <a:off x="11078230" y="150791"/>
            <a:ext cx="690699" cy="696516"/>
          </a:xfrm>
          <a:prstGeom prst="rect">
            <a:avLst/>
          </a:prstGeom>
        </p:spPr>
      </p:pic>
      <p:pic>
        <p:nvPicPr>
          <p:cNvPr id="3" name="Picture 2" descr="A green and blue leaves&#10;&#10;Description automatically generated">
            <a:extLst>
              <a:ext uri="{FF2B5EF4-FFF2-40B4-BE49-F238E27FC236}">
                <a16:creationId xmlns:a16="http://schemas.microsoft.com/office/drawing/2014/main" id="{CA2340C7-8629-A220-AEEE-96F4B92334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093981">
            <a:off x="11638598" y="82445"/>
            <a:ext cx="593090" cy="593090"/>
          </a:xfrm>
          <a:prstGeom prst="rect">
            <a:avLst/>
          </a:prstGeom>
        </p:spPr>
      </p:pic>
      <p:pic>
        <p:nvPicPr>
          <p:cNvPr id="8" name="Picture 7" descr="A green and blue leaves&#10;&#10;Description automatically generated">
            <a:extLst>
              <a:ext uri="{FF2B5EF4-FFF2-40B4-BE49-F238E27FC236}">
                <a16:creationId xmlns:a16="http://schemas.microsoft.com/office/drawing/2014/main" id="{EA2A2672-1A78-CBA4-CB39-3FE9F84987F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177106">
            <a:off x="11127552" y="5681916"/>
            <a:ext cx="1149226" cy="1149226"/>
          </a:xfrm>
          <a:prstGeom prst="rect">
            <a:avLst/>
          </a:prstGeom>
        </p:spPr>
      </p:pic>
      <p:pic>
        <p:nvPicPr>
          <p:cNvPr id="16" name="Picture 15" descr="A green and blue leaves&#10;&#10;Description automatically generated">
            <a:extLst>
              <a:ext uri="{FF2B5EF4-FFF2-40B4-BE49-F238E27FC236}">
                <a16:creationId xmlns:a16="http://schemas.microsoft.com/office/drawing/2014/main" id="{9F393496-32E0-31EE-4765-3D341F26904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7460328">
            <a:off x="114384" y="102628"/>
            <a:ext cx="593090" cy="593090"/>
          </a:xfrm>
          <a:prstGeom prst="rect">
            <a:avLst/>
          </a:prstGeom>
        </p:spPr>
      </p:pic>
      <p:pic>
        <p:nvPicPr>
          <p:cNvPr id="18" name="Picture 17" descr="A green and blue leaves&#10;&#10;Description automatically generated">
            <a:extLst>
              <a:ext uri="{FF2B5EF4-FFF2-40B4-BE49-F238E27FC236}">
                <a16:creationId xmlns:a16="http://schemas.microsoft.com/office/drawing/2014/main" id="{B20EECEF-6110-1A53-1651-7EAE947F23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799615">
            <a:off x="53549" y="6111711"/>
            <a:ext cx="593090" cy="593090"/>
          </a:xfrm>
          <a:prstGeom prst="rect">
            <a:avLst/>
          </a:prstGeom>
        </p:spPr>
      </p:pic>
      <p:sp>
        <p:nvSpPr>
          <p:cNvPr id="20" name="TextBox 19">
            <a:extLst>
              <a:ext uri="{FF2B5EF4-FFF2-40B4-BE49-F238E27FC236}">
                <a16:creationId xmlns:a16="http://schemas.microsoft.com/office/drawing/2014/main" id="{F00420F8-5DC3-986F-A949-829657A8EE33}"/>
              </a:ext>
            </a:extLst>
          </p:cNvPr>
          <p:cNvSpPr txBox="1"/>
          <p:nvPr/>
        </p:nvSpPr>
        <p:spPr>
          <a:xfrm>
            <a:off x="3726277" y="1273174"/>
            <a:ext cx="7745796" cy="2092881"/>
          </a:xfrm>
          <a:prstGeom prst="rect">
            <a:avLst/>
          </a:prstGeom>
          <a:noFill/>
        </p:spPr>
        <p:txBody>
          <a:bodyPr wrap="square" rtlCol="0">
            <a:spAutoFit/>
          </a:bodyPr>
          <a:lstStyle/>
          <a:p>
            <a:r>
              <a:rPr lang="en-US" sz="1300" dirty="0"/>
              <a:t>Welcome back, everyone! We hope you had a lovely summer, full of fun and special memories. It’s so wonderful to see our Nursery and Reception children back in class, ready for another exciting year of learning and play. A big, warm welcome to our new families, too — we’re so happy you’ve joined our school community and can’t wait to get to know you. We’re looking forward to a year filled with smiles, curiosity, and lots of adventures together! We’re lucky to have such a wonderful team supporting our Nursery and Reception children this year. Alongside me, Mrs. Goss, as the class teacher, we have our fantastic teaching assistants, Mrs. Colwill and Mrs. Davis, who many of you already know. This year, we’re also excited to welcome Carly, our new team member — we’re so happy to have her join us! Together, we’re here to make sure every child feels happy, safe, and ready for a fun-filled year of learning and play. As always,  at our school, we believe that communication is key, so please don’t hesitate to speak to us if you have any questions, updates, or ideas to share.</a:t>
            </a:r>
            <a:endParaRPr lang="en-GB" sz="1300" dirty="0"/>
          </a:p>
        </p:txBody>
      </p:sp>
      <p:sp>
        <p:nvSpPr>
          <p:cNvPr id="27" name="TextBox 26">
            <a:extLst>
              <a:ext uri="{FF2B5EF4-FFF2-40B4-BE49-F238E27FC236}">
                <a16:creationId xmlns:a16="http://schemas.microsoft.com/office/drawing/2014/main" id="{D4939A6A-4451-D734-0D44-FB553113CD0A}"/>
              </a:ext>
            </a:extLst>
          </p:cNvPr>
          <p:cNvSpPr txBox="1"/>
          <p:nvPr/>
        </p:nvSpPr>
        <p:spPr>
          <a:xfrm>
            <a:off x="3652640" y="3852170"/>
            <a:ext cx="8139809" cy="2862322"/>
          </a:xfrm>
          <a:prstGeom prst="rect">
            <a:avLst/>
          </a:prstGeom>
          <a:noFill/>
        </p:spPr>
        <p:txBody>
          <a:bodyPr wrap="square" rtlCol="0">
            <a:spAutoFit/>
          </a:bodyPr>
          <a:lstStyle/>
          <a:p>
            <a:r>
              <a:rPr lang="en-US" sz="1200" dirty="0"/>
              <a:t>Times of the day: Nursery 8.50am – 11.20am  Reception 8.50am – 3.20pm</a:t>
            </a:r>
          </a:p>
          <a:p>
            <a:r>
              <a:rPr lang="en-US" sz="1200" dirty="0"/>
              <a:t>Breakfast Club is available for RECEPTION class pupils this year. Drop off is at 8.10am-8.30am at the Nur/Rec door.</a:t>
            </a:r>
          </a:p>
          <a:p>
            <a:r>
              <a:rPr lang="en-US" sz="1200" dirty="0"/>
              <a:t>Clothing – we love seeing the children in their lovely school uniform.  Please help us to keep track of all their items, by labelling jumpers, cardigans and coats! It is also helpful if fruit pots and drink bottles are labelled too – thank you!</a:t>
            </a:r>
          </a:p>
          <a:p>
            <a:r>
              <a:rPr lang="en-US" sz="1200" dirty="0"/>
              <a:t>This term we have asked you to create a ‘Belonging Box’ to keep in school.  This is a simply an empty shoe box – decorated or undecorated, filled with a few things that are important to your child – photos, places they like to visit, things they love (please see class charts for more ideas).  This has already proved a wonderful talking opportunity for the children and they have already loved sharing, listening and making connections with each other. Please let us know if we can help you with this.</a:t>
            </a:r>
          </a:p>
          <a:p>
            <a:r>
              <a:rPr lang="en-US" sz="1200" dirty="0"/>
              <a:t>In Nursery and Reception we will be busy discovering and playing both indoors and out in the yard and forest. As part of our learning, we love to get messy, muddy, and wonderfully dirty along the way… because that’s when our best learning happens! Please make sure your child has a set of </a:t>
            </a:r>
            <a:r>
              <a:rPr lang="en-US" sz="1200" b="1" dirty="0"/>
              <a:t>spare clothes</a:t>
            </a:r>
            <a:r>
              <a:rPr lang="en-US" sz="1200" dirty="0"/>
              <a:t> in school, ready for these messy adventures. </a:t>
            </a:r>
          </a:p>
          <a:p>
            <a:r>
              <a:rPr lang="en-US" sz="1200" dirty="0"/>
              <a:t>To strengthen our home school links this term, we will be sharing weekly homework on Class Charts under the  ‘Homework Calendar’ tab. There will be homework learning for both Nursery and Reception and will be shared on a Friday. Please let me know if I can assist you with any home learning that is shared. </a:t>
            </a:r>
          </a:p>
          <a:p>
            <a:endParaRPr lang="en-US" sz="1200" dirty="0"/>
          </a:p>
        </p:txBody>
      </p:sp>
    </p:spTree>
    <p:extLst>
      <p:ext uri="{BB962C8B-B14F-4D97-AF65-F5344CB8AC3E}">
        <p14:creationId xmlns:p14="http://schemas.microsoft.com/office/powerpoint/2010/main" val="401155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792" y="71892"/>
            <a:ext cx="11886415" cy="6570482"/>
          </a:xfrm>
          <a:prstGeom prst="rect">
            <a:avLst/>
          </a:prstGeom>
        </p:spPr>
      </p:pic>
      <p:sp>
        <p:nvSpPr>
          <p:cNvPr id="7" name="Rectangle 6">
            <a:extLst>
              <a:ext uri="{FF2B5EF4-FFF2-40B4-BE49-F238E27FC236}">
                <a16:creationId xmlns:a16="http://schemas.microsoft.com/office/drawing/2014/main" id="{A32BABFF-7A4C-4D45-B6DC-4032230EE109}"/>
              </a:ext>
            </a:extLst>
          </p:cNvPr>
          <p:cNvSpPr/>
          <p:nvPr/>
        </p:nvSpPr>
        <p:spPr>
          <a:xfrm>
            <a:off x="3904094" y="383404"/>
            <a:ext cx="4040370" cy="605374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26D3C1CD-73E9-4F84-90F5-4DC8F164C125}"/>
              </a:ext>
            </a:extLst>
          </p:cNvPr>
          <p:cNvSpPr/>
          <p:nvPr/>
        </p:nvSpPr>
        <p:spPr>
          <a:xfrm>
            <a:off x="209362" y="186863"/>
            <a:ext cx="3588721" cy="227856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4072341" y="536099"/>
            <a:ext cx="3744304" cy="5713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400">
              <a:solidFill>
                <a:schemeClr val="tx1"/>
              </a:solidFill>
              <a:ea typeface="Calibri"/>
              <a:cs typeface="Calibri"/>
            </a:endParaRPr>
          </a:p>
          <a:p>
            <a:endParaRPr lang="en-GB" sz="1600">
              <a:solidFill>
                <a:schemeClr val="tx1"/>
              </a:solidFill>
            </a:endParaRPr>
          </a:p>
          <a:p>
            <a:endParaRPr lang="en-GB" sz="1400">
              <a:solidFill>
                <a:schemeClr val="tx1"/>
              </a:solidFill>
            </a:endParaRPr>
          </a:p>
          <a:p>
            <a:pPr algn="ctr"/>
            <a:endParaRPr lang="en-GB"/>
          </a:p>
        </p:txBody>
      </p:sp>
      <p:sp>
        <p:nvSpPr>
          <p:cNvPr id="15" name="Rectangle 14">
            <a:extLst>
              <a:ext uri="{FF2B5EF4-FFF2-40B4-BE49-F238E27FC236}">
                <a16:creationId xmlns:a16="http://schemas.microsoft.com/office/drawing/2014/main" id="{2BBC275D-BF9F-4DF4-B4D1-658F6E6BD9CD}"/>
              </a:ext>
            </a:extLst>
          </p:cNvPr>
          <p:cNvSpPr/>
          <p:nvPr/>
        </p:nvSpPr>
        <p:spPr>
          <a:xfrm>
            <a:off x="4940164" y="477105"/>
            <a:ext cx="1968232"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Our Class Inquiry…</a:t>
            </a:r>
            <a:endParaRPr lang="en-US" b="1">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18" name="Rectangle 17">
            <a:extLst>
              <a:ext uri="{FF2B5EF4-FFF2-40B4-BE49-F238E27FC236}">
                <a16:creationId xmlns:a16="http://schemas.microsoft.com/office/drawing/2014/main" id="{C90431D7-420C-46BC-A823-4A9500BD6A64}"/>
              </a:ext>
            </a:extLst>
          </p:cNvPr>
          <p:cNvSpPr/>
          <p:nvPr/>
        </p:nvSpPr>
        <p:spPr>
          <a:xfrm>
            <a:off x="4072340" y="796956"/>
            <a:ext cx="3725349" cy="6155531"/>
          </a:xfrm>
          <a:prstGeom prst="rect">
            <a:avLst/>
          </a:prstGeom>
          <a:noFill/>
        </p:spPr>
        <p:txBody>
          <a:bodyPr wrap="square" lIns="91440" tIns="45720" rIns="91440" bIns="45720" anchor="t">
            <a:spAutoFit/>
          </a:bodyPr>
          <a:lstStyle/>
          <a:p>
            <a:r>
              <a:rPr lang="en-US" sz="1600" b="1" dirty="0">
                <a:ln w="0"/>
                <a:effectLst>
                  <a:outerShdw blurRad="38100" dist="25400" dir="5400000" algn="ctr" rotWithShape="0">
                    <a:srgbClr val="6E747A">
                      <a:alpha val="43000"/>
                    </a:srgbClr>
                  </a:outerShdw>
                </a:effectLst>
              </a:rPr>
              <a:t>Concept: Nature, Change and Curiosity </a:t>
            </a:r>
          </a:p>
          <a:p>
            <a:r>
              <a:rPr lang="en-US" sz="1200" dirty="0"/>
              <a:t>This term, our Nursery and Reception children will be exploring the big question, “What is happening to our world outside?” As the seasons begin to change, the children will become little nature explorers — using their senses, curiosity, and creativity to notice the amazing things happening all around them. We will spend time outdoors looking closely at the trees, skies, puddles, and tiny creatures, talking about what we see, hear, and feel.</a:t>
            </a:r>
          </a:p>
          <a:p>
            <a:r>
              <a:rPr lang="en-US" sz="1200" dirty="0"/>
              <a:t>To help bring this learning to life, we will also be visiting the National Botanic Garden of Wales. This exciting trip will give the children the chance to see a wide range of plants and wildlife up close, encouraging them to ask questions and deepen their understanding of the natural world.</a:t>
            </a:r>
          </a:p>
          <a:p>
            <a:r>
              <a:rPr lang="en-US" sz="1200" dirty="0"/>
              <a:t>Through stories, songs, nature walks, and creative play, the children will discover how leaves change </a:t>
            </a:r>
            <a:r>
              <a:rPr lang="en-US" sz="1200" dirty="0" err="1"/>
              <a:t>colour</a:t>
            </a:r>
            <a:r>
              <a:rPr lang="en-US" sz="1200" dirty="0"/>
              <a:t>, seeds grow, puddles freeze, and birds build their nests. They will have opportunities to record their discoveries in playful ways, from drawings and photographs to simple mark-making and group discussions.</a:t>
            </a:r>
          </a:p>
          <a:p>
            <a:r>
              <a:rPr lang="en-US" sz="1200" dirty="0"/>
              <a:t>As part of our learning, we will also think about how we care for our environment — planting seeds, feeding the birds, and helping to keep our outdoor spaces clean and safe for wildlife. This joyful inquiry will nurture their curiosity, build their understanding of the world, and help them develop a sense of connection and care for the place they call home.</a:t>
            </a:r>
          </a:p>
          <a:p>
            <a:endParaRPr lang="en-US" sz="1600" b="1" dirty="0">
              <a:ln w="0"/>
              <a:effectLst>
                <a:outerShdw blurRad="38100" dist="25400" dir="5400000" algn="ctr" rotWithShape="0">
                  <a:srgbClr val="6E747A">
                    <a:alpha val="43000"/>
                  </a:srgbClr>
                </a:outerShdw>
              </a:effectLst>
            </a:endParaRPr>
          </a:p>
          <a:p>
            <a:endParaRPr lang="en-GB" sz="1200" dirty="0">
              <a:ln w="0"/>
              <a:effectLst>
                <a:outerShdw blurRad="38100" dist="25400" dir="5400000" algn="ctr" rotWithShape="0">
                  <a:srgbClr val="6E747A">
                    <a:alpha val="43000"/>
                  </a:srgbClr>
                </a:outerShdw>
              </a:effectLst>
              <a:ea typeface="Calibri"/>
              <a:cs typeface="Calibri"/>
            </a:endParaRPr>
          </a:p>
          <a:p>
            <a:endParaRPr lang="en-US" sz="1400" b="1" dirty="0">
              <a:ln w="0"/>
              <a:effectLst>
                <a:outerShdw blurRad="38100" dist="25400" dir="5400000" algn="ctr" rotWithShape="0">
                  <a:srgbClr val="6E747A">
                    <a:alpha val="43000"/>
                  </a:srgbClr>
                </a:outerShdw>
              </a:effectLst>
              <a:ea typeface="Calibri"/>
              <a:cs typeface="Calibri"/>
            </a:endParaRPr>
          </a:p>
        </p:txBody>
      </p:sp>
      <p:sp>
        <p:nvSpPr>
          <p:cNvPr id="19" name="Rectangle 18">
            <a:extLst>
              <a:ext uri="{FF2B5EF4-FFF2-40B4-BE49-F238E27FC236}">
                <a16:creationId xmlns:a16="http://schemas.microsoft.com/office/drawing/2014/main" id="{5885B126-319C-441C-9927-303E8B55EEBF}"/>
              </a:ext>
            </a:extLst>
          </p:cNvPr>
          <p:cNvSpPr/>
          <p:nvPr/>
        </p:nvSpPr>
        <p:spPr>
          <a:xfrm>
            <a:off x="238700" y="222308"/>
            <a:ext cx="3431097" cy="21537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3A26F4DB-6290-4C2F-9688-B918A655B1B7}"/>
              </a:ext>
            </a:extLst>
          </p:cNvPr>
          <p:cNvSpPr/>
          <p:nvPr/>
        </p:nvSpPr>
        <p:spPr>
          <a:xfrm>
            <a:off x="8042391" y="166684"/>
            <a:ext cx="3910909" cy="225302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20">
            <a:extLst>
              <a:ext uri="{FF2B5EF4-FFF2-40B4-BE49-F238E27FC236}">
                <a16:creationId xmlns:a16="http://schemas.microsoft.com/office/drawing/2014/main" id="{DC24AFCB-AFB0-4102-8E5B-FB3CD896501B}"/>
              </a:ext>
            </a:extLst>
          </p:cNvPr>
          <p:cNvSpPr/>
          <p:nvPr/>
        </p:nvSpPr>
        <p:spPr>
          <a:xfrm>
            <a:off x="8201985" y="2440913"/>
            <a:ext cx="3402343" cy="180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854AEB1-C1E0-4C25-96B9-2AC40F0B9632}"/>
              </a:ext>
            </a:extLst>
          </p:cNvPr>
          <p:cNvSpPr/>
          <p:nvPr/>
        </p:nvSpPr>
        <p:spPr>
          <a:xfrm>
            <a:off x="448843" y="147757"/>
            <a:ext cx="1864741"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Literacy Learning:</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26" name="Rectangle 25">
            <a:extLst>
              <a:ext uri="{FF2B5EF4-FFF2-40B4-BE49-F238E27FC236}">
                <a16:creationId xmlns:a16="http://schemas.microsoft.com/office/drawing/2014/main" id="{F207F812-B0A9-4C97-ACF7-596FE2926E23}"/>
              </a:ext>
            </a:extLst>
          </p:cNvPr>
          <p:cNvSpPr/>
          <p:nvPr/>
        </p:nvSpPr>
        <p:spPr>
          <a:xfrm>
            <a:off x="201102" y="2568673"/>
            <a:ext cx="3600621"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4D566352-9616-4FE1-968D-427AFD2BDC2E}"/>
              </a:ext>
            </a:extLst>
          </p:cNvPr>
          <p:cNvSpPr/>
          <p:nvPr/>
        </p:nvSpPr>
        <p:spPr>
          <a:xfrm>
            <a:off x="282728" y="2611505"/>
            <a:ext cx="3464445" cy="19008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11FCC777-4714-47F9-BBA6-F340A8F24105}"/>
              </a:ext>
            </a:extLst>
          </p:cNvPr>
          <p:cNvSpPr/>
          <p:nvPr/>
        </p:nvSpPr>
        <p:spPr>
          <a:xfrm>
            <a:off x="8042391" y="2532139"/>
            <a:ext cx="3858061" cy="177607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2DE1FDF5-1356-4D8B-B227-C31571ED078D}"/>
              </a:ext>
            </a:extLst>
          </p:cNvPr>
          <p:cNvSpPr/>
          <p:nvPr/>
        </p:nvSpPr>
        <p:spPr>
          <a:xfrm>
            <a:off x="8113564" y="2588441"/>
            <a:ext cx="3714570" cy="1624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37891CE8-D72A-4999-8FCE-BF6FA75D9B5D}"/>
              </a:ext>
            </a:extLst>
          </p:cNvPr>
          <p:cNvSpPr/>
          <p:nvPr/>
        </p:nvSpPr>
        <p:spPr>
          <a:xfrm>
            <a:off x="231776" y="2584075"/>
            <a:ext cx="1737335"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Digital Learning:</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1" name="Rectangle 30">
            <a:extLst>
              <a:ext uri="{FF2B5EF4-FFF2-40B4-BE49-F238E27FC236}">
                <a16:creationId xmlns:a16="http://schemas.microsoft.com/office/drawing/2014/main" id="{C187F410-4C32-4DA5-A339-1A4461F40954}"/>
              </a:ext>
            </a:extLst>
          </p:cNvPr>
          <p:cNvSpPr/>
          <p:nvPr/>
        </p:nvSpPr>
        <p:spPr>
          <a:xfrm>
            <a:off x="8074166" y="2536627"/>
            <a:ext cx="987591" cy="369332"/>
          </a:xfrm>
          <a:prstGeom prst="rect">
            <a:avLst/>
          </a:prstGeom>
          <a:noFill/>
        </p:spPr>
        <p:txBody>
          <a:bodyPr wrap="square" lIns="91440" tIns="45720" rIns="91440" bIns="45720" anchor="t">
            <a:spAutoFit/>
          </a:bodyPr>
          <a:lstStyle/>
          <a:p>
            <a:pPr algn="ctr"/>
            <a:r>
              <a:rPr lang="en-US" b="1" dirty="0" err="1">
                <a:ln w="0"/>
                <a:solidFill>
                  <a:srgbClr val="92D050"/>
                </a:solidFill>
                <a:effectLst>
                  <a:outerShdw blurRad="38100" dist="25400" dir="5400000" algn="ctr" rotWithShape="0">
                    <a:srgbClr val="6E747A">
                      <a:alpha val="43000"/>
                    </a:srgbClr>
                  </a:outerShdw>
                </a:effectLst>
              </a:rPr>
              <a:t>Cynefin</a:t>
            </a:r>
            <a:r>
              <a:rPr lang="en-US" b="1" dirty="0">
                <a:ln w="0"/>
                <a:solidFill>
                  <a:srgbClr val="92D050"/>
                </a:solidFill>
                <a:effectLst>
                  <a:outerShdw blurRad="38100" dist="25400" dir="5400000" algn="ctr" rotWithShape="0">
                    <a:srgbClr val="6E747A">
                      <a:alpha val="43000"/>
                    </a:srgbClr>
                  </a:outerShdw>
                </a:effectLst>
              </a:rPr>
              <a:t>:</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3" name="Rectangle 32">
            <a:extLst>
              <a:ext uri="{FF2B5EF4-FFF2-40B4-BE49-F238E27FC236}">
                <a16:creationId xmlns:a16="http://schemas.microsoft.com/office/drawing/2014/main" id="{9969162A-4DB6-433A-9FF3-A5D76A5EA004}"/>
              </a:ext>
            </a:extLst>
          </p:cNvPr>
          <p:cNvSpPr/>
          <p:nvPr/>
        </p:nvSpPr>
        <p:spPr>
          <a:xfrm>
            <a:off x="182607" y="4663857"/>
            <a:ext cx="3660737" cy="18598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01675469-2D7B-4913-B3DD-57A88CF56A39}"/>
              </a:ext>
            </a:extLst>
          </p:cNvPr>
          <p:cNvSpPr/>
          <p:nvPr/>
        </p:nvSpPr>
        <p:spPr>
          <a:xfrm>
            <a:off x="8061762" y="4347922"/>
            <a:ext cx="3838690" cy="225531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DDA3B54C-8806-4004-B8D6-C55CE96F504E}"/>
              </a:ext>
            </a:extLst>
          </p:cNvPr>
          <p:cNvSpPr/>
          <p:nvPr/>
        </p:nvSpPr>
        <p:spPr>
          <a:xfrm>
            <a:off x="253947" y="4757325"/>
            <a:ext cx="3534765" cy="16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032D9C6E-6E04-417B-A8DA-03D0F362F54A}"/>
              </a:ext>
            </a:extLst>
          </p:cNvPr>
          <p:cNvSpPr/>
          <p:nvPr/>
        </p:nvSpPr>
        <p:spPr>
          <a:xfrm>
            <a:off x="8136131" y="4404662"/>
            <a:ext cx="3669436" cy="21125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904C273E-185D-46B3-A1E6-34A11F256093}"/>
              </a:ext>
            </a:extLst>
          </p:cNvPr>
          <p:cNvSpPr/>
          <p:nvPr/>
        </p:nvSpPr>
        <p:spPr>
          <a:xfrm>
            <a:off x="-212021" y="4732807"/>
            <a:ext cx="3916842" cy="523220"/>
          </a:xfrm>
          <a:prstGeom prst="rect">
            <a:avLst/>
          </a:prstGeom>
          <a:noFill/>
        </p:spPr>
        <p:txBody>
          <a:bodyPr wrap="square" lIns="91440" tIns="45720" rIns="91440" bIns="45720" anchor="t">
            <a:spAutoFit/>
          </a:bodyPr>
          <a:lstStyle/>
          <a:p>
            <a:pPr algn="ctr"/>
            <a:r>
              <a:rPr lang="en-US" sz="1400" b="1" dirty="0">
                <a:ln w="0"/>
                <a:solidFill>
                  <a:srgbClr val="92D050"/>
                </a:solidFill>
                <a:effectLst>
                  <a:outerShdw blurRad="38100" dist="25400" dir="5400000" algn="ctr" rotWithShape="0">
                    <a:srgbClr val="6E747A">
                      <a:alpha val="43000"/>
                    </a:srgbClr>
                  </a:outerShdw>
                </a:effectLst>
              </a:rPr>
              <a:t>Outdoor Learning and Forest Schools:</a:t>
            </a:r>
          </a:p>
          <a:p>
            <a:pPr algn="ctr"/>
            <a:endParaRPr lang="en-US" sz="1400"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8" name="Rectangle 37">
            <a:extLst>
              <a:ext uri="{FF2B5EF4-FFF2-40B4-BE49-F238E27FC236}">
                <a16:creationId xmlns:a16="http://schemas.microsoft.com/office/drawing/2014/main" id="{ABFA3E6D-F185-4959-82A1-D2626115A65A}"/>
              </a:ext>
            </a:extLst>
          </p:cNvPr>
          <p:cNvSpPr/>
          <p:nvPr/>
        </p:nvSpPr>
        <p:spPr>
          <a:xfrm>
            <a:off x="8080718" y="4394089"/>
            <a:ext cx="2286395" cy="307777"/>
          </a:xfrm>
          <a:prstGeom prst="rect">
            <a:avLst/>
          </a:prstGeom>
          <a:noFill/>
        </p:spPr>
        <p:txBody>
          <a:bodyPr wrap="none" lIns="91440" tIns="45720" rIns="91440" bIns="45720" anchor="t">
            <a:spAutoFit/>
          </a:bodyPr>
          <a:lstStyle/>
          <a:p>
            <a:pPr algn="ctr"/>
            <a:r>
              <a:rPr lang="en-US" sz="1400" b="1" dirty="0">
                <a:ln w="0"/>
                <a:solidFill>
                  <a:srgbClr val="92D050"/>
                </a:solidFill>
                <a:effectLst>
                  <a:outerShdw blurRad="38100" dist="25400" dir="5400000" algn="ctr" rotWithShape="0">
                    <a:srgbClr val="6E747A">
                      <a:alpha val="43000"/>
                    </a:srgbClr>
                  </a:outerShdw>
                </a:effectLst>
              </a:rPr>
              <a:t>How can I support my child?</a:t>
            </a:r>
          </a:p>
        </p:txBody>
      </p:sp>
      <p:sp>
        <p:nvSpPr>
          <p:cNvPr id="41" name="TextBox 40">
            <a:extLst>
              <a:ext uri="{FF2B5EF4-FFF2-40B4-BE49-F238E27FC236}">
                <a16:creationId xmlns:a16="http://schemas.microsoft.com/office/drawing/2014/main" id="{9135CE71-E6E6-4E9A-8D5C-93804FD69481}"/>
              </a:ext>
            </a:extLst>
          </p:cNvPr>
          <p:cNvSpPr txBox="1"/>
          <p:nvPr/>
        </p:nvSpPr>
        <p:spPr>
          <a:xfrm>
            <a:off x="209944" y="453372"/>
            <a:ext cx="3436630" cy="2046714"/>
          </a:xfrm>
          <a:prstGeom prst="rect">
            <a:avLst/>
          </a:prstGeom>
          <a:noFill/>
        </p:spPr>
        <p:txBody>
          <a:bodyPr wrap="square" lIns="91440" tIns="45720" rIns="91440" bIns="45720" rtlCol="0" anchor="t">
            <a:spAutoFit/>
          </a:bodyPr>
          <a:lstStyle/>
          <a:p>
            <a:r>
              <a:rPr lang="en-US" sz="1150" dirty="0"/>
              <a:t>This term, our literacy learning links to our inquiry, We’ll enjoy stories and poems about nature and the seasons, building vocabulary and curiosity. In phonics, we’ll use Monster Phonics to make learning sounds fun, helping children blend and use these sounds in reading and writing during indoor and outdoor activities. We will be exploring recount writing, using drawings, labels, and simple sentences to tell the story of their outdoor adventures — from bug hunts and nature walks to noticing seasonal changes.</a:t>
            </a:r>
          </a:p>
          <a:p>
            <a:endParaRPr lang="en-US" sz="1200" dirty="0">
              <a:latin typeface="Calibri"/>
              <a:ea typeface="Calibri"/>
              <a:cs typeface="Calibri"/>
            </a:endParaRPr>
          </a:p>
        </p:txBody>
      </p:sp>
      <p:sp>
        <p:nvSpPr>
          <p:cNvPr id="44" name="TextBox 43">
            <a:extLst>
              <a:ext uri="{FF2B5EF4-FFF2-40B4-BE49-F238E27FC236}">
                <a16:creationId xmlns:a16="http://schemas.microsoft.com/office/drawing/2014/main" id="{1A4F963A-E2F0-43C3-B4AF-465794AB162A}"/>
              </a:ext>
            </a:extLst>
          </p:cNvPr>
          <p:cNvSpPr txBox="1"/>
          <p:nvPr/>
        </p:nvSpPr>
        <p:spPr>
          <a:xfrm>
            <a:off x="263976" y="5026031"/>
            <a:ext cx="3548680" cy="1446550"/>
          </a:xfrm>
          <a:prstGeom prst="rect">
            <a:avLst/>
          </a:prstGeom>
          <a:noFill/>
        </p:spPr>
        <p:txBody>
          <a:bodyPr wrap="square" lIns="91440" tIns="45720" rIns="91440" bIns="45720" rtlCol="0" anchor="t">
            <a:spAutoFit/>
          </a:bodyPr>
          <a:lstStyle/>
          <a:p>
            <a:r>
              <a:rPr lang="en-US" sz="1100" dirty="0"/>
              <a:t>This term, as part of our inquiry “What is Happening to the World Outside,” we’ll be having lots of fun exploring the outdoors and enjoying Forest School sessions. The children will go on bug hunts, nature walks, and use sticks, leaves, and stones to make their own creations — all while building confidence, curiosity, and teamwork skills. We’ll also be looking closely at the seasonal changes happening around us and talking about what we notice.</a:t>
            </a:r>
          </a:p>
        </p:txBody>
      </p:sp>
      <p:pic>
        <p:nvPicPr>
          <p:cNvPr id="2" name="Picture 1" descr="A green and blue leaves&#10;&#10;Description automatically generated">
            <a:extLst>
              <a:ext uri="{FF2B5EF4-FFF2-40B4-BE49-F238E27FC236}">
                <a16:creationId xmlns:a16="http://schemas.microsoft.com/office/drawing/2014/main" id="{3E2B938F-70E4-3803-A27A-CF61FFA42E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7460328">
            <a:off x="-98329" y="63193"/>
            <a:ext cx="778703" cy="778703"/>
          </a:xfrm>
          <a:prstGeom prst="rect">
            <a:avLst/>
          </a:prstGeom>
        </p:spPr>
      </p:pic>
      <p:pic>
        <p:nvPicPr>
          <p:cNvPr id="3" name="Picture 2" descr="A green and blue leaves&#10;&#10;Description automatically generated">
            <a:extLst>
              <a:ext uri="{FF2B5EF4-FFF2-40B4-BE49-F238E27FC236}">
                <a16:creationId xmlns:a16="http://schemas.microsoft.com/office/drawing/2014/main" id="{501E5AE9-B5DF-1426-A8FE-779791FF31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508199">
            <a:off x="11369539" y="13655"/>
            <a:ext cx="778703" cy="778703"/>
          </a:xfrm>
          <a:prstGeom prst="rect">
            <a:avLst/>
          </a:prstGeom>
        </p:spPr>
      </p:pic>
      <p:pic>
        <p:nvPicPr>
          <p:cNvPr id="5" name="Picture 4" descr="A green and blue leaves&#10;&#10;Description automatically generated">
            <a:extLst>
              <a:ext uri="{FF2B5EF4-FFF2-40B4-BE49-F238E27FC236}">
                <a16:creationId xmlns:a16="http://schemas.microsoft.com/office/drawing/2014/main" id="{4F8FE68F-5A36-00DF-8DF2-14B67EBC68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124958">
            <a:off x="19886" y="6141691"/>
            <a:ext cx="778703" cy="778703"/>
          </a:xfrm>
          <a:prstGeom prst="rect">
            <a:avLst/>
          </a:prstGeom>
        </p:spPr>
      </p:pic>
      <p:pic>
        <p:nvPicPr>
          <p:cNvPr id="8" name="Picture 7" descr="A green and blue leaves&#10;&#10;Description automatically generated">
            <a:extLst>
              <a:ext uri="{FF2B5EF4-FFF2-40B4-BE49-F238E27FC236}">
                <a16:creationId xmlns:a16="http://schemas.microsoft.com/office/drawing/2014/main" id="{30894979-EB4D-2CD5-18D0-838B54986A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039993">
            <a:off x="11420353" y="6055694"/>
            <a:ext cx="778703" cy="778703"/>
          </a:xfrm>
          <a:prstGeom prst="rect">
            <a:avLst/>
          </a:prstGeom>
        </p:spPr>
      </p:pic>
      <p:sp>
        <p:nvSpPr>
          <p:cNvPr id="9" name="TextBox 8">
            <a:extLst>
              <a:ext uri="{FF2B5EF4-FFF2-40B4-BE49-F238E27FC236}">
                <a16:creationId xmlns:a16="http://schemas.microsoft.com/office/drawing/2014/main" id="{D7238111-3D9D-4AAF-0684-E0076754A436}"/>
              </a:ext>
            </a:extLst>
          </p:cNvPr>
          <p:cNvSpPr txBox="1"/>
          <p:nvPr/>
        </p:nvSpPr>
        <p:spPr>
          <a:xfrm>
            <a:off x="8185263" y="2913877"/>
            <a:ext cx="3510503" cy="1200329"/>
          </a:xfrm>
          <a:prstGeom prst="rect">
            <a:avLst/>
          </a:prstGeom>
          <a:noFill/>
        </p:spPr>
        <p:txBody>
          <a:bodyPr wrap="square" lIns="91440" tIns="45720" rIns="91440" bIns="45720" rtlCol="0" anchor="t">
            <a:spAutoFit/>
          </a:bodyPr>
          <a:lstStyle/>
          <a:p>
            <a:r>
              <a:rPr lang="en-US" sz="1200" dirty="0"/>
              <a:t>As part of our inquiry, we will be exploring our </a:t>
            </a:r>
            <a:r>
              <a:rPr lang="en-US" sz="1200" dirty="0" err="1"/>
              <a:t>Cynefin</a:t>
            </a:r>
            <a:r>
              <a:rPr lang="en-US" sz="1200" dirty="0"/>
              <a:t> — the special places, people, and nature around us. The children will spend time outside, looking for changes in the world around them, sharing their </a:t>
            </a:r>
            <a:r>
              <a:rPr lang="en-US" sz="1200" dirty="0" err="1"/>
              <a:t>favourite</a:t>
            </a:r>
            <a:r>
              <a:rPr lang="en-US" sz="1200" dirty="0"/>
              <a:t> places, and talking about how we can look after our home and community together.</a:t>
            </a:r>
            <a:endParaRPr lang="en-US" sz="1200" dirty="0">
              <a:latin typeface="Comic Sans MS"/>
            </a:endParaRPr>
          </a:p>
        </p:txBody>
      </p:sp>
      <p:sp>
        <p:nvSpPr>
          <p:cNvPr id="13" name="TextBox 12">
            <a:extLst>
              <a:ext uri="{FF2B5EF4-FFF2-40B4-BE49-F238E27FC236}">
                <a16:creationId xmlns:a16="http://schemas.microsoft.com/office/drawing/2014/main" id="{D6B1C3E2-2D94-0315-F291-007CB09EBC3D}"/>
              </a:ext>
            </a:extLst>
          </p:cNvPr>
          <p:cNvSpPr txBox="1"/>
          <p:nvPr/>
        </p:nvSpPr>
        <p:spPr>
          <a:xfrm>
            <a:off x="296145" y="2843294"/>
            <a:ext cx="3522300" cy="1754326"/>
          </a:xfrm>
          <a:prstGeom prst="rect">
            <a:avLst/>
          </a:prstGeom>
          <a:noFill/>
        </p:spPr>
        <p:txBody>
          <a:bodyPr wrap="square" rtlCol="0">
            <a:spAutoFit/>
          </a:bodyPr>
          <a:lstStyle/>
          <a:p>
            <a:r>
              <a:rPr lang="en-US" sz="1200" dirty="0"/>
              <a:t>This term, we’ll be using digital learning to support our inquiry, The children will explore apps and activities that help them count, sort, and record what they see in nature. They’ll also use tablets to take photos, draw pictures, and share their outdoor discoveries. The children will also explore simple coding games, learning how to give instructions and solve problems as they link their ideas to our outdoor inquiry.</a:t>
            </a:r>
            <a:endParaRPr lang="en-GB" sz="1200" dirty="0"/>
          </a:p>
        </p:txBody>
      </p:sp>
      <p:sp>
        <p:nvSpPr>
          <p:cNvPr id="14" name="Rectangle 13">
            <a:extLst>
              <a:ext uri="{FF2B5EF4-FFF2-40B4-BE49-F238E27FC236}">
                <a16:creationId xmlns:a16="http://schemas.microsoft.com/office/drawing/2014/main" id="{ADFF2CA4-D41D-0289-7858-80C73CFD328B}"/>
              </a:ext>
            </a:extLst>
          </p:cNvPr>
          <p:cNvSpPr/>
          <p:nvPr/>
        </p:nvSpPr>
        <p:spPr>
          <a:xfrm>
            <a:off x="8117868" y="254760"/>
            <a:ext cx="3710266" cy="2121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177EFE8A-2FAD-55C0-F478-900F44849B6D}"/>
              </a:ext>
            </a:extLst>
          </p:cNvPr>
          <p:cNvSpPr txBox="1"/>
          <p:nvPr/>
        </p:nvSpPr>
        <p:spPr>
          <a:xfrm>
            <a:off x="8197206" y="437027"/>
            <a:ext cx="3612498" cy="1938992"/>
          </a:xfrm>
          <a:prstGeom prst="rect">
            <a:avLst/>
          </a:prstGeom>
          <a:noFill/>
        </p:spPr>
        <p:txBody>
          <a:bodyPr wrap="square" rtlCol="0">
            <a:spAutoFit/>
          </a:bodyPr>
          <a:lstStyle/>
          <a:p>
            <a:r>
              <a:rPr lang="en-US" sz="1200" dirty="0"/>
              <a:t>This term we will be exploring Numeracy through our exciting inquiry.  The children will develop their confidence with counting, sorting and </a:t>
            </a:r>
            <a:r>
              <a:rPr lang="en-US" sz="1200" dirty="0" err="1"/>
              <a:t>recognising</a:t>
            </a:r>
            <a:r>
              <a:rPr lang="en-US" sz="1200" dirty="0"/>
              <a:t> number as we explore the changes in nature around us. We’ll be using outdoor activities to spot and count natural objects, create patterns with leaves and stones, and measure things we find outside. Through playful, hands-on experiences, we’ll make numeracy meaningful while encouraging curiosity about the world around us.</a:t>
            </a:r>
            <a:endParaRPr lang="en-GB" sz="1200" dirty="0"/>
          </a:p>
        </p:txBody>
      </p:sp>
      <p:sp>
        <p:nvSpPr>
          <p:cNvPr id="24" name="TextBox 23">
            <a:extLst>
              <a:ext uri="{FF2B5EF4-FFF2-40B4-BE49-F238E27FC236}">
                <a16:creationId xmlns:a16="http://schemas.microsoft.com/office/drawing/2014/main" id="{905E5A2E-CDE7-004D-7DCF-15007E35D9E2}"/>
              </a:ext>
            </a:extLst>
          </p:cNvPr>
          <p:cNvSpPr txBox="1"/>
          <p:nvPr/>
        </p:nvSpPr>
        <p:spPr>
          <a:xfrm>
            <a:off x="7972827" y="215626"/>
            <a:ext cx="1555536" cy="369332"/>
          </a:xfrm>
          <a:prstGeom prst="rect">
            <a:avLst/>
          </a:prstGeom>
          <a:noFill/>
        </p:spPr>
        <p:txBody>
          <a:bodyPr wrap="square" rtlCol="0">
            <a:spAutoFit/>
          </a:bodyPr>
          <a:lstStyle/>
          <a:p>
            <a:pPr algn="ctr"/>
            <a:r>
              <a:rPr lang="en-US" b="1" dirty="0">
                <a:ln w="0"/>
                <a:solidFill>
                  <a:srgbClr val="92D050"/>
                </a:solidFill>
                <a:effectLst>
                  <a:outerShdw blurRad="38100" dist="25400" dir="5400000" algn="ctr" rotWithShape="0">
                    <a:srgbClr val="6E747A">
                      <a:alpha val="43000"/>
                    </a:srgbClr>
                  </a:outerShdw>
                </a:effectLst>
                <a:ea typeface="Calibri"/>
                <a:cs typeface="Calibri"/>
              </a:rPr>
              <a:t>Numeracy </a:t>
            </a:r>
          </a:p>
        </p:txBody>
      </p:sp>
      <p:sp>
        <p:nvSpPr>
          <p:cNvPr id="25" name="TextBox 24">
            <a:extLst>
              <a:ext uri="{FF2B5EF4-FFF2-40B4-BE49-F238E27FC236}">
                <a16:creationId xmlns:a16="http://schemas.microsoft.com/office/drawing/2014/main" id="{C82277C9-A65E-BD31-5B96-3D2500EE4C1F}"/>
              </a:ext>
            </a:extLst>
          </p:cNvPr>
          <p:cNvSpPr txBox="1"/>
          <p:nvPr/>
        </p:nvSpPr>
        <p:spPr>
          <a:xfrm>
            <a:off x="8112710" y="4578269"/>
            <a:ext cx="3669436" cy="1938992"/>
          </a:xfrm>
          <a:prstGeom prst="rect">
            <a:avLst/>
          </a:prstGeom>
          <a:noFill/>
        </p:spPr>
        <p:txBody>
          <a:bodyPr wrap="square" rtlCol="0">
            <a:spAutoFit/>
          </a:bodyPr>
          <a:lstStyle/>
          <a:p>
            <a:r>
              <a:rPr lang="en-US" sz="1000" dirty="0"/>
              <a:t>How You Can Support at Home</a:t>
            </a:r>
          </a:p>
          <a:p>
            <a:r>
              <a:rPr lang="en-US" sz="1000" dirty="0"/>
              <a:t>Please click the  link to take you to the Monster Phonics website: </a:t>
            </a:r>
            <a:r>
              <a:rPr lang="en-US" sz="1000" dirty="0">
                <a:hlinkClick r:id="rId4"/>
              </a:rPr>
              <a:t>Easy And Accessible Phonics Support For Parents</a:t>
            </a:r>
            <a:endParaRPr lang="en-US" sz="1000" dirty="0"/>
          </a:p>
          <a:p>
            <a:r>
              <a:rPr lang="en-US" sz="1000" dirty="0"/>
              <a:t>Inquiry based family support - </a:t>
            </a:r>
          </a:p>
          <a:p>
            <a:r>
              <a:rPr lang="en-US" sz="1000" dirty="0"/>
              <a:t>Go on short walks to look for seasonal changes together.</a:t>
            </a:r>
          </a:p>
          <a:p>
            <a:r>
              <a:rPr lang="en-US" sz="1000" dirty="0"/>
              <a:t>Collect leaves, stones, or sticks to count, sort, or make patterns with.</a:t>
            </a:r>
          </a:p>
          <a:p>
            <a:r>
              <a:rPr lang="en-US" sz="1000" dirty="0"/>
              <a:t>Talk about the weather each day and notice how it changes.</a:t>
            </a:r>
          </a:p>
          <a:p>
            <a:r>
              <a:rPr lang="en-US" sz="1000" dirty="0"/>
              <a:t>Encourage your child to share what they see, hear, and wonder about outdoors.</a:t>
            </a:r>
          </a:p>
          <a:p>
            <a:r>
              <a:rPr lang="en-US" sz="1000" dirty="0"/>
              <a:t>Read books about nature, animals, or the seasons to build their understanding and vocabulary.</a:t>
            </a:r>
          </a:p>
        </p:txBody>
      </p:sp>
    </p:spTree>
    <p:extLst>
      <p:ext uri="{BB962C8B-B14F-4D97-AF65-F5344CB8AC3E}">
        <p14:creationId xmlns:p14="http://schemas.microsoft.com/office/powerpoint/2010/main" val="980795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c29670e-0522-46a1-9d3e-b6d7c36fdb0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87309B1CC10DA4C891F0E227E1083E4" ma:contentTypeVersion="18" ma:contentTypeDescription="Create a new document." ma:contentTypeScope="" ma:versionID="e7d91e6aa8b54b3fa2f7ab07cc320ff8">
  <xsd:schema xmlns:xsd="http://www.w3.org/2001/XMLSchema" xmlns:xs="http://www.w3.org/2001/XMLSchema" xmlns:p="http://schemas.microsoft.com/office/2006/metadata/properties" xmlns:ns3="0071cdc1-779d-482b-865f-b72092c3921f" xmlns:ns4="4c29670e-0522-46a1-9d3e-b6d7c36fdb00" targetNamespace="http://schemas.microsoft.com/office/2006/metadata/properties" ma:root="true" ma:fieldsID="a80d0ce07dbaa5f55afd1ba8baefbcbb" ns3:_="" ns4:_="">
    <xsd:import namespace="0071cdc1-779d-482b-865f-b72092c3921f"/>
    <xsd:import namespace="4c29670e-0522-46a1-9d3e-b6d7c36fdb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LengthInSeconds" minOccurs="0"/>
                <xsd:element ref="ns4:_activity" minOccurs="0"/>
                <xsd:element ref="ns4:MediaServiceObjectDetectorVersions" minOccurs="0"/>
                <xsd:element ref="ns4:MediaServiceSearchProperties" minOccurs="0"/>
                <xsd:element ref="ns4:MediaServiceSystemTag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1cdc1-779d-482b-865f-b72092c3921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29670e-0522-46a1-9d3e-b6d7c36fdb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445791-FF1A-4770-ADE2-ED4B3B8CCA92}">
  <ds:schemaRefs>
    <ds:schemaRef ds:uri="http://purl.org/dc/terms/"/>
    <ds:schemaRef ds:uri="http://schemas.microsoft.com/office/2006/documentManagement/types"/>
    <ds:schemaRef ds:uri="http://www.w3.org/XML/1998/namespace"/>
    <ds:schemaRef ds:uri="http://schemas.microsoft.com/office/infopath/2007/PartnerControls"/>
    <ds:schemaRef ds:uri="http://purl.org/dc/dcmitype/"/>
    <ds:schemaRef ds:uri="0071cdc1-779d-482b-865f-b72092c3921f"/>
    <ds:schemaRef ds:uri="http://purl.org/dc/elements/1.1/"/>
    <ds:schemaRef ds:uri="http://schemas.openxmlformats.org/package/2006/metadata/core-properties"/>
    <ds:schemaRef ds:uri="4c29670e-0522-46a1-9d3e-b6d7c36fdb00"/>
    <ds:schemaRef ds:uri="http://schemas.microsoft.com/office/2006/metadata/properties"/>
  </ds:schemaRefs>
</ds:datastoreItem>
</file>

<file path=customXml/itemProps2.xml><?xml version="1.0" encoding="utf-8"?>
<ds:datastoreItem xmlns:ds="http://schemas.openxmlformats.org/officeDocument/2006/customXml" ds:itemID="{E0186ED9-CB3B-40AA-865E-A338D33CB968}">
  <ds:schemaRefs>
    <ds:schemaRef ds:uri="0071cdc1-779d-482b-865f-b72092c3921f"/>
    <ds:schemaRef ds:uri="4c29670e-0522-46a1-9d3e-b6d7c36fdb0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1A902C6-F48E-497E-90CA-32C6AA7AC4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26994</TotalTime>
  <Words>1525</Words>
  <Application>Microsoft Office PowerPoint</Application>
  <PresentationFormat>Widescreen</PresentationFormat>
  <Paragraphs>73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KEY</dc:creator>
  <cp:lastModifiedBy>B Goss (Cilffriw Primary School)</cp:lastModifiedBy>
  <cp:revision>94</cp:revision>
  <cp:lastPrinted>2024-01-19T09:28:50Z</cp:lastPrinted>
  <dcterms:created xsi:type="dcterms:W3CDTF">2023-01-24T10:21:13Z</dcterms:created>
  <dcterms:modified xsi:type="dcterms:W3CDTF">2025-09-16T09:22:59Z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0x010100187309B1CC10DA4C891F0E227E1083E4</vt:lpwstr>
  </property>
  <property fmtid="{D5CDD505-2E9C-101B-9397-08002B2CF9AE}" pid="3" name="MediaServiceImageTags">
    <vt:lpwstr/>
  </property>
</Properties>
</file>