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E3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300" y="-8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7D502-8BC5-42E2-BB85-A1D233983D37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2E68B-F72A-4541-9B78-95E32CA68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9675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2E68B-F72A-4541-9B78-95E32CA6870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84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2E65B-C4C9-4C4A-BD67-AE51ABD711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EDDBA5-F511-4302-BE97-9638E8051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D98A-573A-4B7D-B5FD-9504013DC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C8CFC-E7A4-411B-BE07-1EAF9EF45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D4F446-142E-4F25-BE01-B15E1DA8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960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E00B6-99A3-495F-88F6-7C03B145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F7BF7-08A8-4E3E-8038-4AB56CD31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E05FB-E64E-472F-8C09-73D0C1386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4C503-89CE-40E1-B68C-E3D864775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31ECCC-F247-48A1-AD9A-F0342D906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04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F7A26D-1B6B-4E31-B57C-0C84B4DDC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6B9D8-7C08-4A81-9E44-12112C538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DE9278-40BE-4B58-9FB1-F28491F8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F62EC-AFDB-4363-8FD7-2D54FBE62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16B7F-E680-460D-9F0A-76A258A33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06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3108-C81F-4709-8658-79DFE8ACC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67A04-1908-4749-9C87-5D9A07C18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1F5C0-53B9-4A26-96E3-A1283312C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6E938E-456D-49CA-8D27-E28B270C9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45AD4-8287-4770-9A7C-E589859E9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598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00FE-657A-47D2-BA4F-5BE612445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A02C2E-C337-4866-8A37-A8BBFE806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74360-9B5F-44C7-B3DB-3559F3225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6AACB-D0F4-4B0A-A64A-7B037DF31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F9B-71F7-48C6-9ABC-30713CA1C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02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FA6DB-71B2-4A12-8F98-3E3F15801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32329-ED8C-442F-BF8D-C9B03F123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74B6C-3590-400E-B775-7AD4E9BF6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1FB34-2768-4A51-90AA-506282AC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95EB1E-DDE5-4419-B84C-161B6FED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5B706-60FA-4265-906C-DCC9DBE03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72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6BE9D-2DF6-4827-B6E9-2974CADAD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86886-EB69-44D6-A812-2998D4D05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43B5E9-4CB8-4A21-B0CF-13E7E6BEB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059F40-4455-43CA-84B9-05014A34C7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137238-4886-487F-82C9-AEEF49B9F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3889AA-69FB-4EC7-8201-8264EFC3F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342094-7A17-41D4-A49E-F32E0B7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3CE44-02EF-40D6-BB8C-AB73914C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060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38402-6C3A-4C00-848E-F40407843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B2CA3-A118-48CE-969C-F3CF32CDE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E35A0-99BC-4C21-84FD-165DEFD29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B6DE84-7E8C-4861-A9CA-A1FED7038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11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EB7EF3-3229-402B-9643-8012A4C58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52DC02-6B1A-4416-9DF5-D9729FA90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1EC45A-1B09-444B-AA73-75C3B80AC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9EE7-3060-40E6-AB18-9B995C73D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071A6-0BBB-4D63-A365-A148057CA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101C5F-14CB-4143-A9FA-C373E99CE8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642E7-F914-4324-B32C-B6EA381E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6295A8-FF2B-4FA2-883A-0EF6BD778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A8D87E-3580-449B-93C8-ACEFD8F1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01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4B576-390C-40FF-A0F8-4723E5F3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2D7CA6-9CE8-41FB-8A0D-9936C48E3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A5ED0-6C23-4454-926E-65140C96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75EE3-675E-4D66-BD60-2B78094B1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15549-681B-4FEA-89DC-3B8B6B8DA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0DA5D-742B-405D-B87A-7933CCDC2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474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9CEF32-C8D4-42BA-AC32-DAE1E591F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7D07E-705E-497B-84D0-F6A78EBE9B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446B5-1689-466B-9AA0-A4D6BDE082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2D75F-2E87-43F8-897E-3E470C834A90}" type="datetimeFigureOut">
              <a:rPr lang="en-GB" smtClean="0"/>
              <a:t>05/09/2025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016CC-FB22-4DFC-8B88-4B3F4CEA02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84504-6B6A-46F3-980D-A18FD6A49C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D3BF1-1E90-4003-A339-48BAF379B3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12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wb.gov.wale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DFD320AC-6EA5-4F6F-AF99-F1192A82D171}"/>
              </a:ext>
            </a:extLst>
          </p:cNvPr>
          <p:cNvGrpSpPr/>
          <p:nvPr/>
        </p:nvGrpSpPr>
        <p:grpSpPr>
          <a:xfrm>
            <a:off x="83128" y="4061"/>
            <a:ext cx="12192000" cy="6858000"/>
            <a:chOff x="0" y="0"/>
            <a:chExt cx="12192000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A8528E0-2CA6-4B5A-9ACC-CB6AAA80B4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BD82373-323C-4326-85C1-F9B52B8D7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2792" y="164970"/>
              <a:ext cx="11886415" cy="6570482"/>
            </a:xfrm>
            <a:prstGeom prst="rect">
              <a:avLst/>
            </a:prstGeom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1FA750C-93DC-4B1A-80E3-34248F7F3636}"/>
                </a:ext>
              </a:extLst>
            </p:cNvPr>
            <p:cNvSpPr/>
            <p:nvPr/>
          </p:nvSpPr>
          <p:spPr>
            <a:xfrm>
              <a:off x="208530" y="325537"/>
              <a:ext cx="11490246" cy="886119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11C417E-38B9-48F2-8CDF-4934E5F2CD34}"/>
                </a:ext>
              </a:extLst>
            </p:cNvPr>
            <p:cNvSpPr/>
            <p:nvPr/>
          </p:nvSpPr>
          <p:spPr>
            <a:xfrm>
              <a:off x="4018959" y="1407196"/>
              <a:ext cx="7321486" cy="2039233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32BABFF-7A4C-4D45-B6DC-4032230EE109}"/>
                </a:ext>
              </a:extLst>
            </p:cNvPr>
            <p:cNvSpPr/>
            <p:nvPr/>
          </p:nvSpPr>
          <p:spPr>
            <a:xfrm>
              <a:off x="360152" y="1415100"/>
              <a:ext cx="3278594" cy="5155430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9809B9A-5593-4E99-A57B-E84781B20818}"/>
                </a:ext>
              </a:extLst>
            </p:cNvPr>
            <p:cNvSpPr/>
            <p:nvPr/>
          </p:nvSpPr>
          <p:spPr>
            <a:xfrm>
              <a:off x="253915" y="466937"/>
              <a:ext cx="10607386" cy="707886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US" sz="4000" dirty="0">
                  <a:ln w="0"/>
                  <a:solidFill>
                    <a:srgbClr val="92D05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AUTUMN TERM- Year 1 &amp; 2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6D3C1CD-73E9-4F84-90F5-4DC8F164C125}"/>
                </a:ext>
              </a:extLst>
            </p:cNvPr>
            <p:cNvSpPr/>
            <p:nvPr/>
          </p:nvSpPr>
          <p:spPr>
            <a:xfrm>
              <a:off x="4034645" y="3653318"/>
              <a:ext cx="7321486" cy="284538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0C6AB18-B74E-4478-98A7-5D1E15ED51A6}"/>
                </a:ext>
              </a:extLst>
            </p:cNvPr>
            <p:cNvSpPr/>
            <p:nvPr/>
          </p:nvSpPr>
          <p:spPr>
            <a:xfrm>
              <a:off x="439223" y="1502053"/>
              <a:ext cx="3067548" cy="49966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462A747-95B2-4A9C-876E-7C74DEF6D54C}"/>
                </a:ext>
              </a:extLst>
            </p:cNvPr>
            <p:cNvSpPr/>
            <p:nvPr/>
          </p:nvSpPr>
          <p:spPr>
            <a:xfrm>
              <a:off x="4153672" y="3760717"/>
              <a:ext cx="7052059" cy="26232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6937A11-647C-4187-B77A-13DE1237C151}"/>
                </a:ext>
              </a:extLst>
            </p:cNvPr>
            <p:cNvSpPr/>
            <p:nvPr/>
          </p:nvSpPr>
          <p:spPr>
            <a:xfrm>
              <a:off x="4130837" y="1491967"/>
              <a:ext cx="7052059" cy="18378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BBC275D-BF9F-4DF4-B4D1-658F6E6BD9CD}"/>
                </a:ext>
              </a:extLst>
            </p:cNvPr>
            <p:cNvSpPr/>
            <p:nvPr/>
          </p:nvSpPr>
          <p:spPr>
            <a:xfrm>
              <a:off x="381860" y="1456964"/>
              <a:ext cx="2366802" cy="646331"/>
            </a:xfrm>
            <a:prstGeom prst="rect">
              <a:avLst/>
            </a:prstGeom>
            <a:noFill/>
          </p:spPr>
          <p:txBody>
            <a:bodyPr wrap="none" lIns="91440" tIns="45720" rIns="91440" bIns="45720" anchor="t">
              <a:spAutoFit/>
            </a:bodyPr>
            <a:lstStyle/>
            <a:p>
              <a:pPr algn="ctr"/>
              <a:r>
                <a:rPr lang="en-US" b="1" dirty="0">
                  <a:ln w="0"/>
                  <a:solidFill>
                    <a:srgbClr val="92D05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DATES FOR THE DIARY!</a:t>
              </a:r>
            </a:p>
            <a:p>
              <a:pPr algn="ctr"/>
              <a:endPara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10775BD-B731-4ED7-8953-1ABEBC6577F9}"/>
                </a:ext>
              </a:extLst>
            </p:cNvPr>
            <p:cNvSpPr/>
            <p:nvPr/>
          </p:nvSpPr>
          <p:spPr>
            <a:xfrm>
              <a:off x="3750218" y="3760908"/>
              <a:ext cx="4027559" cy="120032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algn="ctr"/>
              <a:r>
                <a:rPr lang="en-US" b="1">
                  <a:ln w="0"/>
                  <a:solidFill>
                    <a:srgbClr val="92D050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THINGS YOU NEED TO KNOW....</a:t>
              </a:r>
            </a:p>
            <a:p>
              <a:pPr algn="ctr"/>
              <a:r>
                <a:rPr lang="en-US">
                  <a:ln w="0"/>
                  <a:solidFill>
                    <a:schemeClr val="accent1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!</a:t>
              </a:r>
            </a:p>
            <a:p>
              <a:pPr algn="ctr"/>
              <a:endParaRPr lang="en-US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  <a:p>
              <a:pPr algn="ctr"/>
              <a:endParaRPr lang="en-US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5D9521A-A16B-4DE0-BD45-B9F3827CABBD}"/>
                </a:ext>
              </a:extLst>
            </p:cNvPr>
            <p:cNvSpPr txBox="1"/>
            <p:nvPr/>
          </p:nvSpPr>
          <p:spPr>
            <a:xfrm>
              <a:off x="4130838" y="1585351"/>
              <a:ext cx="7052058" cy="18774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endParaRPr lang="en-GB" sz="1200" dirty="0"/>
            </a:p>
            <a:p>
              <a:endParaRPr lang="en-GB" sz="1200" dirty="0">
                <a:ea typeface="Calibri"/>
                <a:cs typeface="Calibri"/>
              </a:endParaRPr>
            </a:p>
            <a:p>
              <a:r>
                <a:rPr lang="en-GB" sz="1400" dirty="0">
                  <a:ea typeface="Calibri"/>
                  <a:cs typeface="Calibri"/>
                </a:rPr>
                <a:t>It has been lovely to welcome you all to Year 1 &amp; 2 this week.  The children have settled well and are enjoying exploring the environment. Morning drop off is always a busy time, if you need to speak to me, please wait until the rush has passed or ring the school office and I will get back to you as soon as I can or alternatively at the ends of the day.  </a:t>
              </a:r>
            </a:p>
            <a:p>
              <a:endParaRPr lang="en-GB" sz="1200" dirty="0">
                <a:ea typeface="Calibri"/>
                <a:cs typeface="Calibri"/>
              </a:endParaRPr>
            </a:p>
            <a:p>
              <a:endParaRPr lang="en-GB" sz="1200" dirty="0"/>
            </a:p>
            <a:p>
              <a:endParaRPr lang="en-GB" sz="1200" dirty="0"/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32F4A8B3-FE81-48FA-9F7C-27D2126913F6}"/>
              </a:ext>
            </a:extLst>
          </p:cNvPr>
          <p:cNvSpPr txBox="1"/>
          <p:nvPr/>
        </p:nvSpPr>
        <p:spPr>
          <a:xfrm>
            <a:off x="4198100" y="4045762"/>
            <a:ext cx="7090759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b="1" dirty="0"/>
              <a:t>Year 1 &amp; 2 Staff – </a:t>
            </a:r>
            <a:r>
              <a:rPr lang="en-GB" sz="1200" dirty="0"/>
              <a:t>Mrs Gubb – class teacher, Mrs Jenkins  – class TA.</a:t>
            </a:r>
          </a:p>
          <a:p>
            <a:r>
              <a:rPr lang="en-GB" sz="1200" b="1" dirty="0"/>
              <a:t>Arrangements for PE –</a:t>
            </a:r>
            <a:r>
              <a:rPr lang="en-GB" sz="1200" dirty="0"/>
              <a:t> we will be having PE on a Wednesday morning. Please can you ensure your child is wearing suitable clothing.</a:t>
            </a:r>
            <a:endParaRPr lang="en-GB" sz="1200" dirty="0">
              <a:ea typeface="Calibri" panose="020F0502020204030204"/>
              <a:cs typeface="Calibri" panose="020F0502020204030204"/>
            </a:endParaRPr>
          </a:p>
          <a:p>
            <a:r>
              <a:rPr lang="en-GB" sz="1200" b="1" dirty="0"/>
              <a:t>Home reading - </a:t>
            </a:r>
            <a:r>
              <a:rPr lang="en-GB" sz="1200" dirty="0"/>
              <a:t>please could you listen to your child every day and make a little comment in their reading record. Reading books and diary are to be brought in everyday.  </a:t>
            </a:r>
          </a:p>
          <a:p>
            <a:r>
              <a:rPr lang="en-GB" sz="1200" b="1" dirty="0"/>
              <a:t>Names</a:t>
            </a:r>
            <a:r>
              <a:rPr lang="en-GB" sz="1200" dirty="0"/>
              <a:t> </a:t>
            </a:r>
            <a:r>
              <a:rPr lang="en-GB" sz="1200" b="1" dirty="0"/>
              <a:t>-</a:t>
            </a:r>
            <a:r>
              <a:rPr lang="en-GB" sz="1200" dirty="0"/>
              <a:t> please help us by ensuring your child’s clothing, coats, fruit/fruit pots and drinks are labelled with their name.  This helps with any confusion when sorting out jumpers. Most of you have done this – thank you so much!</a:t>
            </a:r>
          </a:p>
          <a:p>
            <a:r>
              <a:rPr lang="en-GB" sz="1200" b="1" dirty="0">
                <a:ea typeface="Calibri"/>
                <a:cs typeface="Calibri"/>
              </a:rPr>
              <a:t>Snack/Water – </a:t>
            </a:r>
            <a:r>
              <a:rPr lang="en-GB" sz="1200" dirty="0">
                <a:ea typeface="Calibri"/>
                <a:cs typeface="Calibri"/>
              </a:rPr>
              <a:t>children can bring in a piece of fruit to have at break time and please could all water bottles be labelled?</a:t>
            </a:r>
          </a:p>
          <a:p>
            <a:r>
              <a:rPr lang="en-GB" sz="1200" b="1" dirty="0">
                <a:ea typeface="Calibri"/>
                <a:cs typeface="Calibri"/>
              </a:rPr>
              <a:t>Home learning – </a:t>
            </a:r>
            <a:r>
              <a:rPr lang="en-GB" sz="1200" dirty="0">
                <a:ea typeface="Calibri"/>
                <a:cs typeface="Calibri"/>
              </a:rPr>
              <a:t>all home learning will be sent out on a Friday.  Phonics can be recorded in the books provided. These can then be returned by the following Friday.  </a:t>
            </a:r>
          </a:p>
          <a:p>
            <a:endParaRPr lang="en-GB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BB8C59-37EA-4B1C-867D-1BD38CD86AFC}"/>
              </a:ext>
            </a:extLst>
          </p:cNvPr>
          <p:cNvSpPr txBox="1"/>
          <p:nvPr/>
        </p:nvSpPr>
        <p:spPr>
          <a:xfrm>
            <a:off x="522350" y="1861706"/>
            <a:ext cx="3063405" cy="846385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400" b="1" dirty="0"/>
              <a:t>Please find below dates that you will find useful:</a:t>
            </a:r>
          </a:p>
          <a:p>
            <a:r>
              <a:rPr lang="en-GB" sz="1200" b="1" dirty="0">
                <a:ea typeface="Calibri"/>
                <a:cs typeface="Calibri"/>
              </a:rPr>
              <a:t>Monday 8</a:t>
            </a:r>
            <a:r>
              <a:rPr lang="en-GB" sz="1200" b="1" baseline="30000" dirty="0">
                <a:ea typeface="Calibri"/>
                <a:cs typeface="Calibri"/>
              </a:rPr>
              <a:t>th</a:t>
            </a:r>
            <a:r>
              <a:rPr lang="en-GB" sz="1200" b="1" dirty="0">
                <a:ea typeface="Calibri"/>
                <a:cs typeface="Calibri"/>
              </a:rPr>
              <a:t> September – Year Ahead Meeting</a:t>
            </a:r>
            <a:endParaRPr lang="en-GB" sz="1200" dirty="0"/>
          </a:p>
          <a:p>
            <a:r>
              <a:rPr lang="en-GB" sz="1200" dirty="0"/>
              <a:t>Come along and we will explain the developments in learning this year and how you can help your child in Year 1 &amp; 2.  We will be giving you hints and tips on how you can support your child this year. It is also a lovely opportunity to meet the staff and see your child’s classroom. </a:t>
            </a:r>
            <a:endParaRPr lang="en-GB" dirty="0"/>
          </a:p>
          <a:p>
            <a:r>
              <a:rPr lang="en-GB" sz="1200" b="1" dirty="0"/>
              <a:t>Date TBC – Class Trip</a:t>
            </a:r>
          </a:p>
          <a:p>
            <a:r>
              <a:rPr lang="en-GB" sz="1200" dirty="0"/>
              <a:t>We are off to the </a:t>
            </a:r>
            <a:r>
              <a:rPr lang="en-GB" sz="1200" dirty="0" err="1"/>
              <a:t>Gnoll</a:t>
            </a:r>
            <a:r>
              <a:rPr lang="en-GB" sz="1200" dirty="0"/>
              <a:t> park to explore their new adventure playground. We will see if we can find courage to take risks and be brave climbing to the top of the towers.  </a:t>
            </a:r>
            <a:endParaRPr lang="en-GB" sz="1200" b="1" dirty="0"/>
          </a:p>
          <a:p>
            <a:r>
              <a:rPr lang="en-GB" sz="1200" b="1" dirty="0"/>
              <a:t>Thursday 23</a:t>
            </a:r>
            <a:r>
              <a:rPr lang="en-GB" sz="1200" b="1" baseline="30000" dirty="0"/>
              <a:t>rd</a:t>
            </a:r>
            <a:r>
              <a:rPr lang="en-GB" sz="1200" b="1" dirty="0"/>
              <a:t> October - Performance of Learning</a:t>
            </a:r>
          </a:p>
          <a:p>
            <a:r>
              <a:rPr lang="en-GB" sz="1200" dirty="0"/>
              <a:t>You are invited into school at 2pm for the children to share with you some of their work from this term.  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b="1" dirty="0">
              <a:ea typeface="Calibri"/>
              <a:cs typeface="Calibri"/>
            </a:endParaRPr>
          </a:p>
          <a:p>
            <a:endParaRPr lang="en-GB" sz="1200" b="1" dirty="0">
              <a:ea typeface="Calibri"/>
              <a:cs typeface="Calibri"/>
            </a:endParaRPr>
          </a:p>
          <a:p>
            <a:endParaRPr lang="en-GB" sz="1200" b="1" dirty="0">
              <a:ea typeface="Calibri"/>
              <a:cs typeface="Calibri"/>
            </a:endParaRPr>
          </a:p>
          <a:p>
            <a:endParaRPr lang="en-GB" sz="1200" b="1" dirty="0">
              <a:highlight>
                <a:srgbClr val="FFFF00"/>
              </a:highlight>
            </a:endParaRPr>
          </a:p>
          <a:p>
            <a:endParaRPr lang="en-GB" sz="1200" b="1" dirty="0">
              <a:highlight>
                <a:srgbClr val="FFFF00"/>
              </a:highlight>
            </a:endParaRPr>
          </a:p>
          <a:p>
            <a:endParaRPr lang="en-GB" sz="1200" b="1" dirty="0">
              <a:highlight>
                <a:srgbClr val="FFFF00"/>
              </a:highlight>
            </a:endParaRPr>
          </a:p>
          <a:p>
            <a:endParaRPr lang="en-GB" sz="1200" b="1" dirty="0">
              <a:highlight>
                <a:srgbClr val="FFFF00"/>
              </a:highlight>
              <a:ea typeface="Calibri"/>
              <a:cs typeface="Calibri"/>
            </a:endParaRPr>
          </a:p>
          <a:p>
            <a:endParaRPr lang="en-GB" sz="1200" b="1" dirty="0">
              <a:highlight>
                <a:srgbClr val="FFFF00"/>
              </a:highlight>
              <a:ea typeface="Calibri"/>
              <a:cs typeface="Calibri"/>
            </a:endParaRPr>
          </a:p>
          <a:p>
            <a:endParaRPr lang="en-GB" sz="1200" b="1" dirty="0">
              <a:highlight>
                <a:srgbClr val="FFFF00"/>
              </a:highlight>
              <a:ea typeface="Calibri"/>
              <a:cs typeface="Calibri"/>
            </a:endParaRPr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/>
          </a:p>
          <a:p>
            <a:endParaRPr lang="en-GB" sz="1100" b="1" dirty="0">
              <a:ea typeface="Calibri" panose="020F0502020204030204"/>
              <a:cs typeface="Calibri" panose="020F0502020204030204"/>
            </a:endParaRPr>
          </a:p>
          <a:p>
            <a:endParaRPr lang="en-GB" sz="1100" b="1" dirty="0">
              <a:ea typeface="Calibri" panose="020F0502020204030204"/>
              <a:cs typeface="Calibri" panose="020F0502020204030204"/>
            </a:endParaRPr>
          </a:p>
          <a:p>
            <a:endParaRPr lang="en-GB" sz="1100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10775BD-B731-4ED7-8953-1ABEBC6577F9}"/>
              </a:ext>
            </a:extLst>
          </p:cNvPr>
          <p:cNvSpPr/>
          <p:nvPr/>
        </p:nvSpPr>
        <p:spPr>
          <a:xfrm>
            <a:off x="4230940" y="1492374"/>
            <a:ext cx="3729291" cy="369332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b="1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MESSAGE FROM THE CLASS TEACHER</a:t>
            </a:r>
            <a:endParaRPr lang="en-US" b="1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pic>
        <p:nvPicPr>
          <p:cNvPr id="9" name="Picture 8" descr="A logo for a school&#10;&#10;Description automatically generated">
            <a:extLst>
              <a:ext uri="{FF2B5EF4-FFF2-40B4-BE49-F238E27FC236}">
                <a16:creationId xmlns:a16="http://schemas.microsoft.com/office/drawing/2014/main" id="{FA67116C-EA95-9EE1-FF80-BCE327F2EB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5863" y="408152"/>
            <a:ext cx="832069" cy="839076"/>
          </a:xfrm>
          <a:prstGeom prst="rect">
            <a:avLst/>
          </a:prstGeom>
        </p:spPr>
      </p:pic>
      <p:pic>
        <p:nvPicPr>
          <p:cNvPr id="3" name="Picture 2" descr="A green and blue leaves&#10;&#10;Description automatically generated">
            <a:extLst>
              <a:ext uri="{FF2B5EF4-FFF2-40B4-BE49-F238E27FC236}">
                <a16:creationId xmlns:a16="http://schemas.microsoft.com/office/drawing/2014/main" id="{CA2340C7-8629-A220-AEEE-96F4B92334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93981">
            <a:off x="11638598" y="82445"/>
            <a:ext cx="593090" cy="593090"/>
          </a:xfrm>
          <a:prstGeom prst="rect">
            <a:avLst/>
          </a:prstGeom>
        </p:spPr>
      </p:pic>
      <p:pic>
        <p:nvPicPr>
          <p:cNvPr id="8" name="Picture 7" descr="A green and blue leaves&#10;&#10;Description automatically generated">
            <a:extLst>
              <a:ext uri="{FF2B5EF4-FFF2-40B4-BE49-F238E27FC236}">
                <a16:creationId xmlns:a16="http://schemas.microsoft.com/office/drawing/2014/main" id="{EA2A2672-1A78-CBA4-CB39-3FE9F84987F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177106">
            <a:off x="11127552" y="5681916"/>
            <a:ext cx="1149226" cy="1149226"/>
          </a:xfrm>
          <a:prstGeom prst="rect">
            <a:avLst/>
          </a:prstGeom>
        </p:spPr>
      </p:pic>
      <p:pic>
        <p:nvPicPr>
          <p:cNvPr id="16" name="Picture 15" descr="A green and blue leaves&#10;&#10;Description automatically generated">
            <a:extLst>
              <a:ext uri="{FF2B5EF4-FFF2-40B4-BE49-F238E27FC236}">
                <a16:creationId xmlns:a16="http://schemas.microsoft.com/office/drawing/2014/main" id="{9F393496-32E0-31EE-4765-3D341F2690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60328">
            <a:off x="114384" y="102628"/>
            <a:ext cx="593090" cy="593090"/>
          </a:xfrm>
          <a:prstGeom prst="rect">
            <a:avLst/>
          </a:prstGeom>
        </p:spPr>
      </p:pic>
      <p:pic>
        <p:nvPicPr>
          <p:cNvPr id="18" name="Picture 17" descr="A green and blue leaves&#10;&#10;Description automatically generated">
            <a:extLst>
              <a:ext uri="{FF2B5EF4-FFF2-40B4-BE49-F238E27FC236}">
                <a16:creationId xmlns:a16="http://schemas.microsoft.com/office/drawing/2014/main" id="{B20EECEF-6110-1A53-1651-7EAE947F238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799615">
            <a:off x="53549" y="6111711"/>
            <a:ext cx="593090" cy="59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55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8528E0-2CA6-4B5A-9ACC-CB6AAA80B47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D82373-323C-4326-85C1-F9B52B8D75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13" y="-193975"/>
            <a:ext cx="11886415" cy="657048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A32BABFF-7A4C-4D45-B6DC-4032230EE109}"/>
              </a:ext>
            </a:extLst>
          </p:cNvPr>
          <p:cNvSpPr/>
          <p:nvPr/>
        </p:nvSpPr>
        <p:spPr>
          <a:xfrm>
            <a:off x="3904094" y="383404"/>
            <a:ext cx="4040370" cy="605374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6D3C1CD-73E9-4F84-90F5-4DC8F164C125}"/>
              </a:ext>
            </a:extLst>
          </p:cNvPr>
          <p:cNvSpPr/>
          <p:nvPr/>
        </p:nvSpPr>
        <p:spPr>
          <a:xfrm>
            <a:off x="363865" y="349729"/>
            <a:ext cx="3226877" cy="225160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C6AB18-B74E-4478-98A7-5D1E15ED51A6}"/>
              </a:ext>
            </a:extLst>
          </p:cNvPr>
          <p:cNvSpPr/>
          <p:nvPr/>
        </p:nvSpPr>
        <p:spPr>
          <a:xfrm>
            <a:off x="4072341" y="536099"/>
            <a:ext cx="3744304" cy="57138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endParaRPr lang="en-GB" sz="1400">
              <a:solidFill>
                <a:schemeClr val="tx1"/>
              </a:solidFill>
              <a:ea typeface="Calibri"/>
              <a:cs typeface="Calibri"/>
            </a:endParaRPr>
          </a:p>
          <a:p>
            <a:endParaRPr lang="en-GB" sz="1600">
              <a:solidFill>
                <a:schemeClr val="tx1"/>
              </a:solidFill>
            </a:endParaRPr>
          </a:p>
          <a:p>
            <a:endParaRPr lang="en-GB" sz="1400">
              <a:solidFill>
                <a:schemeClr val="tx1"/>
              </a:solidFill>
            </a:endParaRPr>
          </a:p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BC275D-BF9F-4DF4-B4D1-658F6E6BD9CD}"/>
              </a:ext>
            </a:extLst>
          </p:cNvPr>
          <p:cNvSpPr/>
          <p:nvPr/>
        </p:nvSpPr>
        <p:spPr>
          <a:xfrm>
            <a:off x="4072339" y="495196"/>
            <a:ext cx="1968232" cy="369332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Our Class Inquiry…</a:t>
            </a:r>
            <a:endParaRPr lang="en-US" b="1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90431D7-420C-46BC-A823-4A9500BD6A64}"/>
              </a:ext>
            </a:extLst>
          </p:cNvPr>
          <p:cNvSpPr/>
          <p:nvPr/>
        </p:nvSpPr>
        <p:spPr>
          <a:xfrm>
            <a:off x="4072340" y="796956"/>
            <a:ext cx="3725349" cy="584775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Concepts: Risk and Adventure</a:t>
            </a:r>
            <a:r>
              <a:rPr lang="en-US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en-US" sz="14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  <a:p>
            <a:r>
              <a:rPr lang="en-US" sz="14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Calibri"/>
                <a:cs typeface="Calibri"/>
              </a:rPr>
              <a:t>Big Question - </a:t>
            </a:r>
            <a:r>
              <a:rPr lang="en-GB" sz="1400" i="1" dirty="0"/>
              <a:t>Can we change how we think about being scared and face some of our fears?</a:t>
            </a:r>
            <a:endParaRPr lang="en-US" sz="11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highlight>
                <a:srgbClr val="FFFF00"/>
              </a:highlight>
              <a:ea typeface="Calibri"/>
              <a:cs typeface="Calibri"/>
            </a:endParaRPr>
          </a:p>
          <a:p>
            <a:endParaRPr lang="en-US" sz="12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  <a:p>
            <a:r>
              <a:rPr lang="en-GB" sz="1200" dirty="0"/>
              <a:t> </a:t>
            </a:r>
            <a:r>
              <a:rPr lang="en-GB" sz="1400" dirty="0"/>
              <a:t>This term we are looking at a creative expressive arts project where children go on imaginary adventures inspired by nature, discovering their inner strength, problem-solving, and expressing their journey through music, movement, art, and storytelling.</a:t>
            </a:r>
          </a:p>
          <a:p>
            <a:r>
              <a:rPr lang="en-GB" sz="1400" dirty="0"/>
              <a:t>It will be a time where children become explorers and adventurers who face exciting and sometimes challenging situations in wild, magical places. Along the way, they discover how to be resilient — to try, to fail, to help others, and to keep going — and they express this through art, music, and performance.</a:t>
            </a:r>
          </a:p>
          <a:p>
            <a:endParaRPr lang="en-US" sz="1400" dirty="0">
              <a:solidFill>
                <a:srgbClr val="000000"/>
              </a:solidFill>
              <a:ea typeface="Calibri"/>
              <a:cs typeface="Calibri"/>
            </a:endParaRPr>
          </a:p>
          <a:p>
            <a:r>
              <a:rPr lang="en-US" sz="1400" dirty="0">
                <a:solidFill>
                  <a:srgbClr val="000000"/>
                </a:solidFill>
                <a:ea typeface="Calibri"/>
                <a:cs typeface="Calibri"/>
              </a:rPr>
              <a:t>To end our concept, the children will invite you into school to share with you how they have (hopefully) faced their fears. </a:t>
            </a:r>
            <a:endParaRPr lang="en-US" sz="1400" dirty="0"/>
          </a:p>
          <a:p>
            <a:endParaRPr lang="en-US" sz="14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  <a:p>
            <a:r>
              <a:rPr lang="en-GB" sz="1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ea typeface="Calibri"/>
                <a:cs typeface="Calibri"/>
              </a:rPr>
              <a:t>During the term, we plan to walk around the local area and visit buildings and places in the local community. </a:t>
            </a:r>
          </a:p>
          <a:p>
            <a:endParaRPr lang="en-GB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  <a:p>
            <a:endParaRPr lang="en-US" sz="14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885B126-319C-441C-9927-303E8B55EEBF}"/>
              </a:ext>
            </a:extLst>
          </p:cNvPr>
          <p:cNvSpPr/>
          <p:nvPr/>
        </p:nvSpPr>
        <p:spPr>
          <a:xfrm>
            <a:off x="491348" y="498010"/>
            <a:ext cx="2950647" cy="19403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26F4DB-6290-4C2F-9688-B918A655B1B7}"/>
              </a:ext>
            </a:extLst>
          </p:cNvPr>
          <p:cNvSpPr/>
          <p:nvPr/>
        </p:nvSpPr>
        <p:spPr>
          <a:xfrm>
            <a:off x="8470068" y="349729"/>
            <a:ext cx="3226877" cy="222463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24AFCB-AFB0-4102-8E5B-FB3CD896501B}"/>
              </a:ext>
            </a:extLst>
          </p:cNvPr>
          <p:cNvSpPr/>
          <p:nvPr/>
        </p:nvSpPr>
        <p:spPr>
          <a:xfrm>
            <a:off x="8591685" y="446565"/>
            <a:ext cx="2950647" cy="20247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54AEB1-C1E0-4C25-96B9-2AC40F0B9632}"/>
              </a:ext>
            </a:extLst>
          </p:cNvPr>
          <p:cNvSpPr/>
          <p:nvPr/>
        </p:nvSpPr>
        <p:spPr>
          <a:xfrm>
            <a:off x="472392" y="470502"/>
            <a:ext cx="1864741" cy="369332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Literacy Learning:</a:t>
            </a:r>
            <a:endParaRPr lang="en-US" b="1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A96C0E-320D-49CE-A23D-7CF330070CF3}"/>
              </a:ext>
            </a:extLst>
          </p:cNvPr>
          <p:cNvSpPr/>
          <p:nvPr/>
        </p:nvSpPr>
        <p:spPr>
          <a:xfrm>
            <a:off x="8609895" y="496830"/>
            <a:ext cx="2096792" cy="369332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Numeracy Learning:</a:t>
            </a:r>
            <a:endParaRPr lang="en-US" b="1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07F812-B0A9-4C97-ACF7-596FE2926E23}"/>
              </a:ext>
            </a:extLst>
          </p:cNvPr>
          <p:cNvSpPr/>
          <p:nvPr/>
        </p:nvSpPr>
        <p:spPr>
          <a:xfrm>
            <a:off x="363865" y="2653533"/>
            <a:ext cx="3226877" cy="20549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566352-9616-4FE1-968D-427AFD2BDC2E}"/>
              </a:ext>
            </a:extLst>
          </p:cNvPr>
          <p:cNvSpPr/>
          <p:nvPr/>
        </p:nvSpPr>
        <p:spPr>
          <a:xfrm>
            <a:off x="511610" y="2765657"/>
            <a:ext cx="2950647" cy="1787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FCC777-4714-47F9-BBA6-F340A8F24105}"/>
              </a:ext>
            </a:extLst>
          </p:cNvPr>
          <p:cNvSpPr/>
          <p:nvPr/>
        </p:nvSpPr>
        <p:spPr>
          <a:xfrm>
            <a:off x="8470068" y="2635012"/>
            <a:ext cx="3226877" cy="20549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DE1FDF5-1356-4D8B-B227-C31571ED078D}"/>
              </a:ext>
            </a:extLst>
          </p:cNvPr>
          <p:cNvSpPr/>
          <p:nvPr/>
        </p:nvSpPr>
        <p:spPr>
          <a:xfrm>
            <a:off x="8591686" y="2777155"/>
            <a:ext cx="2950647" cy="1807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891CE8-D72A-4999-8FCE-BF6FA75D9B5D}"/>
              </a:ext>
            </a:extLst>
          </p:cNvPr>
          <p:cNvSpPr/>
          <p:nvPr/>
        </p:nvSpPr>
        <p:spPr>
          <a:xfrm>
            <a:off x="528476" y="2696215"/>
            <a:ext cx="1737335" cy="369332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Digital Learning:</a:t>
            </a:r>
            <a:endParaRPr lang="en-US" b="1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187F410-4C32-4DA5-A339-1A4461F40954}"/>
              </a:ext>
            </a:extLst>
          </p:cNvPr>
          <p:cNvSpPr/>
          <p:nvPr/>
        </p:nvSpPr>
        <p:spPr>
          <a:xfrm>
            <a:off x="8591686" y="2713963"/>
            <a:ext cx="987591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b="1" dirty="0" err="1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Cynefin</a:t>
            </a:r>
            <a:r>
              <a: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:</a:t>
            </a:r>
            <a:endParaRPr lang="en-US" b="1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969162A-4DB6-433A-9FF3-A5D76A5EA004}"/>
              </a:ext>
            </a:extLst>
          </p:cNvPr>
          <p:cNvSpPr/>
          <p:nvPr/>
        </p:nvSpPr>
        <p:spPr>
          <a:xfrm>
            <a:off x="363865" y="4757499"/>
            <a:ext cx="3226877" cy="17361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1675469-2D7B-4913-B3DD-57A88CF56A39}"/>
              </a:ext>
            </a:extLst>
          </p:cNvPr>
          <p:cNvSpPr/>
          <p:nvPr/>
        </p:nvSpPr>
        <p:spPr>
          <a:xfrm>
            <a:off x="8457149" y="4743252"/>
            <a:ext cx="3226877" cy="173610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DA3B54C-8806-4004-B8D6-C55CE96F504E}"/>
              </a:ext>
            </a:extLst>
          </p:cNvPr>
          <p:cNvSpPr/>
          <p:nvPr/>
        </p:nvSpPr>
        <p:spPr>
          <a:xfrm>
            <a:off x="511610" y="4870628"/>
            <a:ext cx="2950647" cy="1508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32D9C6E-6E04-417B-A8DA-03D0F362F54A}"/>
              </a:ext>
            </a:extLst>
          </p:cNvPr>
          <p:cNvSpPr/>
          <p:nvPr/>
        </p:nvSpPr>
        <p:spPr>
          <a:xfrm>
            <a:off x="8608182" y="4870628"/>
            <a:ext cx="2950647" cy="1508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04C273E-185D-46B3-A1E6-34A11F256093}"/>
              </a:ext>
            </a:extLst>
          </p:cNvPr>
          <p:cNvSpPr/>
          <p:nvPr/>
        </p:nvSpPr>
        <p:spPr>
          <a:xfrm>
            <a:off x="517029" y="4847989"/>
            <a:ext cx="3334473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Outdoor Learning and Forest School:</a:t>
            </a:r>
            <a:endParaRPr lang="en-US" b="1" dirty="0">
              <a:ln w="0"/>
              <a:solidFill>
                <a:srgbClr val="92D05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ea typeface="Calibri"/>
              <a:cs typeface="Calibri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BFA3E6D-F185-4959-82A1-D2626115A65A}"/>
              </a:ext>
            </a:extLst>
          </p:cNvPr>
          <p:cNvSpPr/>
          <p:nvPr/>
        </p:nvSpPr>
        <p:spPr>
          <a:xfrm>
            <a:off x="8591686" y="4835755"/>
            <a:ext cx="2884572" cy="369332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en-US" b="1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can I support my child?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135CE71-E6E6-4E9A-8D5C-93804FD69481}"/>
              </a:ext>
            </a:extLst>
          </p:cNvPr>
          <p:cNvSpPr txBox="1"/>
          <p:nvPr/>
        </p:nvSpPr>
        <p:spPr>
          <a:xfrm>
            <a:off x="473331" y="740276"/>
            <a:ext cx="3031752" cy="161582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100" dirty="0">
                <a:latin typeface="Calibri"/>
                <a:ea typeface="Calibri"/>
                <a:cs typeface="Calibri"/>
              </a:rPr>
              <a:t>This term we will be continuing with Monster phonics to your child in class.  This is a lovely engaging multi-sensory resource to teach your child phonics. We will be exploring phonic based activities and games each day. Our writing journey will be based on a variety of stories such as ‘Journey’ and ‘How to Catch a Star’ that are linked to our concept for the term. Our first genre of writing will be recount.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C171CC1-8B1A-4281-97CA-C2F41CAD63F3}"/>
              </a:ext>
            </a:extLst>
          </p:cNvPr>
          <p:cNvSpPr txBox="1"/>
          <p:nvPr/>
        </p:nvSpPr>
        <p:spPr>
          <a:xfrm>
            <a:off x="8608182" y="780148"/>
            <a:ext cx="3042807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Year 1&amp;2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we develop the children’s sense and understanding of number, through a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multi-sensory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approach. </a:t>
            </a:r>
            <a:endParaRPr lang="en-US" sz="1200" b="0" i="0" dirty="0">
              <a:solidFill>
                <a:srgbClr val="000000"/>
              </a:solidFill>
              <a:effectLst/>
              <a:latin typeface="Calibri"/>
              <a:ea typeface="Calibri"/>
              <a:cs typeface="Calibri"/>
            </a:endParaRPr>
          </a:p>
          <a:p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We enjoy daily number songs and rhymes, stories with a number theme and incorporate the language of number and </a:t>
            </a:r>
            <a:r>
              <a:rPr lang="en-US" sz="1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maths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into our everyday learning experiences and play. This term we will be start on place value and then move on to addition and subtraction.</a:t>
            </a:r>
            <a:endParaRPr lang="en-US" sz="1200" dirty="0">
              <a:latin typeface="Calibri"/>
              <a:ea typeface="Calibri"/>
              <a:cs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A4F963A-E2F0-43C3-B4AF-465794AB162A}"/>
              </a:ext>
            </a:extLst>
          </p:cNvPr>
          <p:cNvSpPr txBox="1"/>
          <p:nvPr/>
        </p:nvSpPr>
        <p:spPr>
          <a:xfrm>
            <a:off x="535974" y="5187169"/>
            <a:ext cx="3031752" cy="11233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1200" dirty="0"/>
          </a:p>
          <a:p>
            <a:r>
              <a:rPr lang="en-GB" sz="1100" dirty="0"/>
              <a:t>We will be using the outdoor learning area every Friday – rain or shine! We are delighted that Mrs Colwill is a trained Forest Schools Leader, so we can’t wait for exciting sessions in the woods! Please can children wear suitable clothing.</a:t>
            </a:r>
            <a:endParaRPr lang="en-GB" sz="1100" dirty="0">
              <a:ea typeface="Calibri"/>
              <a:cs typeface="Calibri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B2D1C6-A9C9-4EE2-BA29-79EB20FE35AB}"/>
              </a:ext>
            </a:extLst>
          </p:cNvPr>
          <p:cNvSpPr txBox="1"/>
          <p:nvPr/>
        </p:nvSpPr>
        <p:spPr>
          <a:xfrm>
            <a:off x="8608182" y="5224364"/>
            <a:ext cx="3031752" cy="20313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u="sng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Hwb</a:t>
            </a:r>
            <a:r>
              <a:rPr lang="en-GB" sz="1200" u="sng" dirty="0" err="1"/>
              <a:t>.gov.wales</a:t>
            </a:r>
            <a:r>
              <a:rPr lang="en-GB" sz="1200" u="sng" dirty="0"/>
              <a:t> </a:t>
            </a:r>
            <a:r>
              <a:rPr lang="en-GB" sz="1200" dirty="0">
                <a:ea typeface="Calibri" panose="020F0502020204030204"/>
                <a:cs typeface="Calibri" panose="020F0502020204030204"/>
              </a:rPr>
              <a:t> – J2Blast/J2Spell/Minecraft education.</a:t>
            </a:r>
            <a:endParaRPr lang="en-GB" sz="1200" u="sng" dirty="0">
              <a:ea typeface="Calibri" panose="020F0502020204030204"/>
              <a:cs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a typeface="Calibri" panose="020F0502020204030204"/>
                <a:cs typeface="Calibri" panose="020F0502020204030204"/>
              </a:rPr>
              <a:t>Topmarks.co.uk – has a range of games including maths and literacy.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a typeface="Calibri" panose="020F0502020204030204"/>
                <a:cs typeface="Calibri" panose="020F0502020204030204"/>
              </a:rPr>
              <a:t>kids.nationalgeographic.com/games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ea typeface="Calibri" panose="020F0502020204030204"/>
              <a:cs typeface="Calibri" panose="020F0502020204030204"/>
            </a:endParaRPr>
          </a:p>
          <a:p>
            <a:endParaRPr lang="en-GB" sz="1200" dirty="0">
              <a:ea typeface="Calibri" panose="020F0502020204030204"/>
              <a:cs typeface="Calibri" panose="020F0502020204030204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>
              <a:highlight>
                <a:srgbClr val="FFFF00"/>
              </a:highlight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highlight>
                <a:srgbClr val="FFFF00"/>
              </a:highlight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highlight>
                <a:srgbClr val="FFFF00"/>
              </a:highlight>
              <a:ea typeface="Calibri"/>
              <a:cs typeface="Calibri"/>
            </a:endParaRPr>
          </a:p>
        </p:txBody>
      </p:sp>
      <p:pic>
        <p:nvPicPr>
          <p:cNvPr id="2" name="Picture 1" descr="A green and blue leaves&#10;&#10;Description automatically generated">
            <a:extLst>
              <a:ext uri="{FF2B5EF4-FFF2-40B4-BE49-F238E27FC236}">
                <a16:creationId xmlns:a16="http://schemas.microsoft.com/office/drawing/2014/main" id="{3E2B938F-70E4-3803-A27A-CF61FFA42E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460328">
            <a:off x="-98329" y="63193"/>
            <a:ext cx="778703" cy="778703"/>
          </a:xfrm>
          <a:prstGeom prst="rect">
            <a:avLst/>
          </a:prstGeom>
        </p:spPr>
      </p:pic>
      <p:pic>
        <p:nvPicPr>
          <p:cNvPr id="3" name="Picture 2" descr="A green and blue leaves&#10;&#10;Description automatically generated">
            <a:extLst>
              <a:ext uri="{FF2B5EF4-FFF2-40B4-BE49-F238E27FC236}">
                <a16:creationId xmlns:a16="http://schemas.microsoft.com/office/drawing/2014/main" id="{501E5AE9-B5DF-1426-A8FE-779791FF31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08199">
            <a:off x="11369539" y="13655"/>
            <a:ext cx="778703" cy="778703"/>
          </a:xfrm>
          <a:prstGeom prst="rect">
            <a:avLst/>
          </a:prstGeom>
        </p:spPr>
      </p:pic>
      <p:pic>
        <p:nvPicPr>
          <p:cNvPr id="5" name="Picture 4" descr="A green and blue leaves&#10;&#10;Description automatically generated">
            <a:extLst>
              <a:ext uri="{FF2B5EF4-FFF2-40B4-BE49-F238E27FC236}">
                <a16:creationId xmlns:a16="http://schemas.microsoft.com/office/drawing/2014/main" id="{4F8FE68F-5A36-00DF-8DF2-14B67EBC68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124958">
            <a:off x="19886" y="6141691"/>
            <a:ext cx="778703" cy="778703"/>
          </a:xfrm>
          <a:prstGeom prst="rect">
            <a:avLst/>
          </a:prstGeom>
        </p:spPr>
      </p:pic>
      <p:pic>
        <p:nvPicPr>
          <p:cNvPr id="8" name="Picture 7" descr="A green and blue leaves&#10;&#10;Description automatically generated">
            <a:extLst>
              <a:ext uri="{FF2B5EF4-FFF2-40B4-BE49-F238E27FC236}">
                <a16:creationId xmlns:a16="http://schemas.microsoft.com/office/drawing/2014/main" id="{30894979-EB4D-2CD5-18D0-838B54986A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39993">
            <a:off x="11420353" y="6055694"/>
            <a:ext cx="778703" cy="7787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7238111-3D9D-4AAF-0684-E0076754A436}"/>
              </a:ext>
            </a:extLst>
          </p:cNvPr>
          <p:cNvSpPr txBox="1"/>
          <p:nvPr/>
        </p:nvSpPr>
        <p:spPr>
          <a:xfrm>
            <a:off x="8591686" y="2999167"/>
            <a:ext cx="2969273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i="0" dirty="0" err="1">
                <a:solidFill>
                  <a:srgbClr val="111111"/>
                </a:solidFill>
                <a:effectLst/>
              </a:rPr>
              <a:t>Cynefin</a:t>
            </a:r>
            <a:r>
              <a:rPr lang="en-US" sz="1200" i="0" dirty="0">
                <a:solidFill>
                  <a:srgbClr val="111111"/>
                </a:solidFill>
                <a:effectLst/>
              </a:rPr>
              <a:t> is a Welsh term, defined as the place where we feel we belong.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w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here the people and landscape around us are familiar and the sights and sounds are reassuringly familiar.  We will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begin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by becoming familiar with the school environment and then moving out </a:t>
            </a:r>
            <a:r>
              <a:rPr lang="en-US" sz="1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into the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local area. </a:t>
            </a:r>
            <a:endParaRPr lang="en-US" sz="1200" dirty="0">
              <a:latin typeface="Comic Sans M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0D27DB-8035-F107-EE25-BDD616E406CA}"/>
              </a:ext>
            </a:extLst>
          </p:cNvPr>
          <p:cNvSpPr txBox="1"/>
          <p:nvPr/>
        </p:nvSpPr>
        <p:spPr>
          <a:xfrm>
            <a:off x="547432" y="2983728"/>
            <a:ext cx="271733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ea typeface="Calibri"/>
                <a:cs typeface="Calibri"/>
              </a:rPr>
              <a:t>This term we will introduce the children to the online platform HWB.  The children will be able to explore digital learning in a fun way through writing and drawing packages, learning to code in a simple way and create simple class charts and databases. We will also be learning simple coding by using </a:t>
            </a:r>
            <a:r>
              <a:rPr lang="en-US" sz="1200" dirty="0" err="1">
                <a:ea typeface="Calibri"/>
                <a:cs typeface="Calibri"/>
              </a:rPr>
              <a:t>BeeBot</a:t>
            </a:r>
            <a:r>
              <a:rPr lang="en-US" sz="1200" dirty="0">
                <a:ea typeface="Calibri"/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80795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c29670e-0522-46a1-9d3e-b6d7c36fdb0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7309B1CC10DA4C891F0E227E1083E4" ma:contentTypeVersion="18" ma:contentTypeDescription="Create a new document." ma:contentTypeScope="" ma:versionID="e7d91e6aa8b54b3fa2f7ab07cc320ff8">
  <xsd:schema xmlns:xsd="http://www.w3.org/2001/XMLSchema" xmlns:xs="http://www.w3.org/2001/XMLSchema" xmlns:p="http://schemas.microsoft.com/office/2006/metadata/properties" xmlns:ns3="0071cdc1-779d-482b-865f-b72092c3921f" xmlns:ns4="4c29670e-0522-46a1-9d3e-b6d7c36fdb00" targetNamespace="http://schemas.microsoft.com/office/2006/metadata/properties" ma:root="true" ma:fieldsID="a80d0ce07dbaa5f55afd1ba8baefbcbb" ns3:_="" ns4:_="">
    <xsd:import namespace="0071cdc1-779d-482b-865f-b72092c3921f"/>
    <xsd:import namespace="4c29670e-0522-46a1-9d3e-b6d7c36fdb0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71cdc1-779d-482b-865f-b72092c3921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29670e-0522-46a1-9d3e-b6d7c36fdb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445791-FF1A-4770-ADE2-ED4B3B8CCA92}">
  <ds:schemaRefs>
    <ds:schemaRef ds:uri="0071cdc1-779d-482b-865f-b72092c3921f"/>
    <ds:schemaRef ds:uri="4c29670e-0522-46a1-9d3e-b6d7c36fdb0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0186ED9-CB3B-40AA-865E-A338D33CB968}">
  <ds:schemaRefs>
    <ds:schemaRef ds:uri="0071cdc1-779d-482b-865f-b72092c3921f"/>
    <ds:schemaRef ds:uri="4c29670e-0522-46a1-9d3e-b6d7c36fdb0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1A902C6-F48E-497E-90CA-32C6AA7AC4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976</Words>
  <Application>Microsoft Office PowerPoint</Application>
  <PresentationFormat>Widescreen</PresentationFormat>
  <Paragraphs>76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KEY</dc:creator>
  <cp:lastModifiedBy>H Gubb (Cilffriw Primary School)</cp:lastModifiedBy>
  <cp:revision>94</cp:revision>
  <cp:lastPrinted>2024-01-19T09:28:50Z</cp:lastPrinted>
  <dcterms:created xsi:type="dcterms:W3CDTF">2023-01-24T10:21:13Z</dcterms:created>
  <dcterms:modified xsi:type="dcterms:W3CDTF">2025-09-05T13:42:17Z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0x010100187309B1CC10DA4C891F0E227E1083E4</vt:lpwstr>
  </property>
  <property fmtid="{D5CDD505-2E9C-101B-9397-08002B2CF9AE}" pid="3" name="MediaServiceImageTags">
    <vt:lpwstr/>
  </property>
</Properties>
</file>