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7" r:id="rId5"/>
    <p:sldId id="258" r:id="rId6"/>
    <p:sldId id="259" r:id="rId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64B96-91DA-4ABD-BDBF-1AC27B1EB9CB}" v="1" dt="2025-09-05T08:25:30.1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 Lloyd (Cilffriw Primary School)" userId="6e604edd-25df-42ab-aaa2-c20190f1b8ec" providerId="ADAL" clId="{8DFDE537-6C33-429E-970C-6224319C748F}"/>
    <pc:docChg chg="undo custSel modSld">
      <pc:chgData name="L Lloyd (Cilffriw Primary School)" userId="6e604edd-25df-42ab-aaa2-c20190f1b8ec" providerId="ADAL" clId="{8DFDE537-6C33-429E-970C-6224319C748F}" dt="2025-09-05T08:25:37.516" v="57" actId="255"/>
      <pc:docMkLst>
        <pc:docMk/>
      </pc:docMkLst>
      <pc:sldChg chg="modSp mod">
        <pc:chgData name="L Lloyd (Cilffriw Primary School)" userId="6e604edd-25df-42ab-aaa2-c20190f1b8ec" providerId="ADAL" clId="{8DFDE537-6C33-429E-970C-6224319C748F}" dt="2025-09-05T08:24:02.377" v="55" actId="20577"/>
        <pc:sldMkLst>
          <pc:docMk/>
          <pc:sldMk cId="4011551454" sldId="257"/>
        </pc:sldMkLst>
        <pc:spChg chg="mod">
          <ac:chgData name="L Lloyd (Cilffriw Primary School)" userId="6e604edd-25df-42ab-aaa2-c20190f1b8ec" providerId="ADAL" clId="{8DFDE537-6C33-429E-970C-6224319C748F}" dt="2025-09-01T21:51:40.043" v="42" actId="1076"/>
          <ac:spMkLst>
            <pc:docMk/>
            <pc:sldMk cId="4011551454" sldId="257"/>
            <ac:spMk id="15" creationId="{2BBC275D-BF9F-4DF4-B4D1-658F6E6BD9CD}"/>
          </ac:spMkLst>
        </pc:spChg>
        <pc:spChg chg="mod">
          <ac:chgData name="L Lloyd (Cilffriw Primary School)" userId="6e604edd-25df-42ab-aaa2-c20190f1b8ec" providerId="ADAL" clId="{8DFDE537-6C33-429E-970C-6224319C748F}" dt="2025-09-05T08:24:02.377" v="55" actId="20577"/>
          <ac:spMkLst>
            <pc:docMk/>
            <pc:sldMk cId="4011551454" sldId="257"/>
            <ac:spMk id="22" creationId="{32F4A8B3-FE81-48FA-9F7C-27D2126913F6}"/>
          </ac:spMkLst>
        </pc:spChg>
        <pc:spChg chg="mod">
          <ac:chgData name="L Lloyd (Cilffriw Primary School)" userId="6e604edd-25df-42ab-aaa2-c20190f1b8ec" providerId="ADAL" clId="{8DFDE537-6C33-429E-970C-6224319C748F}" dt="2025-09-01T21:51:51.812" v="45" actId="20577"/>
          <ac:spMkLst>
            <pc:docMk/>
            <pc:sldMk cId="4011551454" sldId="257"/>
            <ac:spMk id="23" creationId="{32BB8C59-37EA-4B1C-867D-1BD38CD86AFC}"/>
          </ac:spMkLst>
        </pc:spChg>
      </pc:sldChg>
      <pc:sldChg chg="modSp mod">
        <pc:chgData name="L Lloyd (Cilffriw Primary School)" userId="6e604edd-25df-42ab-aaa2-c20190f1b8ec" providerId="ADAL" clId="{8DFDE537-6C33-429E-970C-6224319C748F}" dt="2025-09-05T08:25:37.516" v="57" actId="255"/>
        <pc:sldMkLst>
          <pc:docMk/>
          <pc:sldMk cId="980795044" sldId="258"/>
        </pc:sldMkLst>
        <pc:spChg chg="mod">
          <ac:chgData name="L Lloyd (Cilffriw Primary School)" userId="6e604edd-25df-42ab-aaa2-c20190f1b8ec" providerId="ADAL" clId="{8DFDE537-6C33-429E-970C-6224319C748F}" dt="2025-09-05T08:25:37.516" v="57" actId="255"/>
          <ac:spMkLst>
            <pc:docMk/>
            <pc:sldMk cId="980795044" sldId="258"/>
            <ac:spMk id="44" creationId="{1A4F963A-E2F0-43C3-B4AF-465794AB162A}"/>
          </ac:spMkLst>
        </pc:spChg>
      </pc:sldChg>
    </pc:docChg>
  </pc:docChgLst>
  <pc:docChgLst>
    <pc:chgData name="L Lloyd (Cilffriw Primary School)" userId="6e604edd-25df-42ab-aaa2-c20190f1b8ec" providerId="ADAL" clId="{0506508A-A8B8-4956-BBF2-B4402914B415}"/>
    <pc:docChg chg="undo redo custSel addSld delSld modSld sldOrd">
      <pc:chgData name="L Lloyd (Cilffriw Primary School)" userId="6e604edd-25df-42ab-aaa2-c20190f1b8ec" providerId="ADAL" clId="{0506508A-A8B8-4956-BBF2-B4402914B415}" dt="2025-07-16T08:34:27.437" v="3551" actId="20577"/>
      <pc:docMkLst>
        <pc:docMk/>
      </pc:docMkLst>
      <pc:sldChg chg="addSp delSp modSp mod">
        <pc:chgData name="L Lloyd (Cilffriw Primary School)" userId="6e604edd-25df-42ab-aaa2-c20190f1b8ec" providerId="ADAL" clId="{0506508A-A8B8-4956-BBF2-B4402914B415}" dt="2025-07-16T08:34:27.437" v="3551" actId="20577"/>
        <pc:sldMkLst>
          <pc:docMk/>
          <pc:sldMk cId="4011551454" sldId="257"/>
        </pc:sldMkLst>
      </pc:sldChg>
      <pc:sldChg chg="addSp delSp modSp mod">
        <pc:chgData name="L Lloyd (Cilffriw Primary School)" userId="6e604edd-25df-42ab-aaa2-c20190f1b8ec" providerId="ADAL" clId="{0506508A-A8B8-4956-BBF2-B4402914B415}" dt="2025-07-14T22:35:57.837" v="1683" actId="14100"/>
        <pc:sldMkLst>
          <pc:docMk/>
          <pc:sldMk cId="980795044" sldId="258"/>
        </pc:sldMkLst>
      </pc:sldChg>
      <pc:sldChg chg="addSp delSp modSp add mod ord">
        <pc:chgData name="L Lloyd (Cilffriw Primary School)" userId="6e604edd-25df-42ab-aaa2-c20190f1b8ec" providerId="ADAL" clId="{0506508A-A8B8-4956-BBF2-B4402914B415}" dt="2025-07-15T20:19:43.398" v="3542" actId="14100"/>
        <pc:sldMkLst>
          <pc:docMk/>
          <pc:sldMk cId="2966002816" sldId="259"/>
        </pc:sldMkLst>
      </pc:sldChg>
      <pc:sldChg chg="addSp modSp new del mod">
        <pc:chgData name="L Lloyd (Cilffriw Primary School)" userId="6e604edd-25df-42ab-aaa2-c20190f1b8ec" providerId="ADAL" clId="{0506508A-A8B8-4956-BBF2-B4402914B415}" dt="2025-07-14T22:00:49.108" v="1062" actId="47"/>
        <pc:sldMkLst>
          <pc:docMk/>
          <pc:sldMk cId="3603566667" sldId="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237D502-8BC5-42E2-BB85-A1D233983D37}" type="datetimeFigureOut">
              <a:rPr lang="en-GB" smtClean="0"/>
              <a:t>05/09/2025</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942E68B-F72A-4541-9B78-95E32CA68706}" type="slidenum">
              <a:rPr lang="en-GB" smtClean="0"/>
              <a:t>‹#›</a:t>
            </a:fld>
            <a:endParaRPr lang="en-GB"/>
          </a:p>
        </p:txBody>
      </p:sp>
    </p:spTree>
    <p:extLst>
      <p:ext uri="{BB962C8B-B14F-4D97-AF65-F5344CB8AC3E}">
        <p14:creationId xmlns:p14="http://schemas.microsoft.com/office/powerpoint/2010/main" val="3676967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42E68B-F72A-4541-9B78-95E32CA68706}" type="slidenum">
              <a:rPr lang="en-GB" smtClean="0"/>
              <a:t>1</a:t>
            </a:fld>
            <a:endParaRPr lang="en-GB"/>
          </a:p>
        </p:txBody>
      </p:sp>
    </p:spTree>
    <p:extLst>
      <p:ext uri="{BB962C8B-B14F-4D97-AF65-F5344CB8AC3E}">
        <p14:creationId xmlns:p14="http://schemas.microsoft.com/office/powerpoint/2010/main" val="1360384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FA1A6-5C42-1AE2-C237-06D7ABE66C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F52817-FF83-8F25-06D4-99B8FB1289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F25B8C-471B-3320-C82A-5544DADEBD1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8D3B094-7316-3B23-CEA5-61A1C01DADA1}"/>
              </a:ext>
            </a:extLst>
          </p:cNvPr>
          <p:cNvSpPr>
            <a:spLocks noGrp="1"/>
          </p:cNvSpPr>
          <p:nvPr>
            <p:ph type="sldNum" sz="quarter" idx="10"/>
          </p:nvPr>
        </p:nvSpPr>
        <p:spPr/>
        <p:txBody>
          <a:bodyPr/>
          <a:lstStyle/>
          <a:p>
            <a:fld id="{8942E68B-F72A-4541-9B78-95E32CA68706}" type="slidenum">
              <a:rPr lang="en-GB" smtClean="0"/>
              <a:t>3</a:t>
            </a:fld>
            <a:endParaRPr lang="en-GB"/>
          </a:p>
        </p:txBody>
      </p:sp>
    </p:spTree>
    <p:extLst>
      <p:ext uri="{BB962C8B-B14F-4D97-AF65-F5344CB8AC3E}">
        <p14:creationId xmlns:p14="http://schemas.microsoft.com/office/powerpoint/2010/main" val="75932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E65B-C4C9-4C4A-BD67-AE51ABD711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EDDBA5-F511-4302-BE97-9638E8051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4BD98A-573A-4B7D-B5FD-9504013DC6E1}"/>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FD1C8CFC-E7A4-411B-BE07-1EAF9EF45A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4F446-142E-4F25-BE01-B15E1DA8826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1960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00B6-99A3-495F-88F6-7C03B14556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3F7BF7-08A8-4E3E-8038-4AB56CD312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AE05FB-E64E-472F-8C09-73D0C13867E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0174C503-89CE-40E1-B68C-E3D8647759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31ECCC-F247-48A1-AD9A-F0342D906E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0004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F7A26D-1B6B-4E31-B57C-0C84B4DDCC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F6B9D8-7C08-4A81-9E44-12112C538C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DE9278-40BE-4B58-9FB1-F28491F8595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DB0F62EC-AFDB-4363-8FD7-2D54FBE62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D16B7F-E680-460D-9F0A-76A258A33FA2}"/>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5080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C3108-C81F-4709-8658-79DFE8ACCB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67A04-1908-4749-9C87-5D9A07C18C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31F5C0-53B9-4A26-96E3-A1283312CA7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EE6E938E-456D-49CA-8D27-E28B270C9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A45AD4-8287-4770-9A7C-E589859E9FE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48859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00FE-657A-47D2-BA4F-5BE612445C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A02C2E-C337-4866-8A37-A8BBFE806B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E74360-9B5F-44C7-B3DB-3559F322565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B8E6AACB-D0F4-4B0A-A64A-7B037DF312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15F9B-71F7-48C6-9ABC-30713CA1CCB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6102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A6DB-71B2-4A12-8F98-3E3F158019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B32329-ED8C-442F-BF8D-C9B03F1235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074B6C-3590-400E-B775-7AD4E9BF6F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21FB34-2768-4A51-90AA-506282AC5AD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E795EB1E-DDE5-4419-B84C-161B6FED4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65B706-60FA-4265-906C-DCC9DBE03F30}"/>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3667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BE9D-2DF6-4827-B6E9-2974CADAD3E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C86886-EB69-44D6-A812-2998D4D05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43B5E9-4CB8-4A21-B0CF-13E7E6BEB0A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59F40-4455-43CA-84B9-05014A34C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137238-4886-487F-82C9-AEEF49B9F4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889AA-69FB-4EC7-8201-8264EFC3F7D2}"/>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8" name="Footer Placeholder 7">
            <a:extLst>
              <a:ext uri="{FF2B5EF4-FFF2-40B4-BE49-F238E27FC236}">
                <a16:creationId xmlns:a16="http://schemas.microsoft.com/office/drawing/2014/main" id="{43342094-7A17-41D4-A49E-F32E0B719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E3CE44-02EF-40D6-BB8C-AB73914CD9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4806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8402-6C3A-4C00-848E-F404078433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FB2CA3-A118-48CE-969C-F3CF32CDE49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4" name="Footer Placeholder 3">
            <a:extLst>
              <a:ext uri="{FF2B5EF4-FFF2-40B4-BE49-F238E27FC236}">
                <a16:creationId xmlns:a16="http://schemas.microsoft.com/office/drawing/2014/main" id="{80FE35A0-99BC-4C21-84FD-165DEFD292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9B6DE84-7E8C-4861-A9CA-A1FED70382DD}"/>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4611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EB7EF3-3229-402B-9643-8012A4C58495}"/>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3" name="Footer Placeholder 2">
            <a:extLst>
              <a:ext uri="{FF2B5EF4-FFF2-40B4-BE49-F238E27FC236}">
                <a16:creationId xmlns:a16="http://schemas.microsoft.com/office/drawing/2014/main" id="{5A52DC02-6B1A-4416-9DF5-D9729FA908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1EC45A-1B09-444B-AA73-75C3B80AC865}"/>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9113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9EE7-3060-40E6-AB18-9B995C73D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2071A6-0BBB-4D63-A365-A148057CA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101C5F-14CB-4143-A9FA-C373E99CE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4642E7-F914-4324-B32C-B6EA381E116B}"/>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A16295A8-FF2B-4FA2-883A-0EF6BD7787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A8D87E-3580-449B-93C8-ACEFD8F10DF4}"/>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5101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B576-390C-40FF-A0F8-4723E5F3C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2D7CA6-9CE8-41FB-8A0D-9936C48E3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AA5ED0-6C23-4454-926E-65140C96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075EE3-675E-4D66-BD60-2B78094B168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98015549-681B-4FEA-89DC-3B8B6B8DA9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20DA5D-742B-405D-B87A-7933CCDC26BE}"/>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154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9CEF32-C8D4-42BA-AC32-DAE1E591F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B7D07E-705E-497B-84D0-F6A78EBE9B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446B5-1689-466B-9AA0-A4D6BDE082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244016CC-FB22-4DFC-8B88-4B3F4CEA0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384504-6B6A-46F3-980D-A18FD6A49C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D3BF1-1E90-4003-A339-48BAF379B3B8}" type="slidenum">
              <a:rPr lang="en-GB" smtClean="0"/>
              <a:t>‹#›</a:t>
            </a:fld>
            <a:endParaRPr lang="en-GB"/>
          </a:p>
        </p:txBody>
      </p:sp>
    </p:spTree>
    <p:extLst>
      <p:ext uri="{BB962C8B-B14F-4D97-AF65-F5344CB8AC3E}">
        <p14:creationId xmlns:p14="http://schemas.microsoft.com/office/powerpoint/2010/main" val="67312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s://www.bbc.co.uk/wales/history/sites/themes/myths.shtml"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bbc.co.uk/bitesize/articles/z7p9cmn" TargetMode="External"/><Relationship Id="rId4" Type="http://schemas.openxmlformats.org/officeDocument/2006/relationships/hyperlink" Target="https://www.visitwales.com/info/history-heritage-and-traditions/welsh-myths-and-legend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DFD320AC-6EA5-4F6F-AF99-F1192A82D171}"/>
              </a:ext>
            </a:extLst>
          </p:cNvPr>
          <p:cNvGrpSpPr/>
          <p:nvPr/>
        </p:nvGrpSpPr>
        <p:grpSpPr>
          <a:xfrm>
            <a:off x="-39672" y="4061"/>
            <a:ext cx="12314800" cy="6858000"/>
            <a:chOff x="0" y="0"/>
            <a:chExt cx="12192000" cy="685800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92" y="164970"/>
              <a:ext cx="11886415" cy="6570482"/>
            </a:xfrm>
            <a:prstGeom prst="rect">
              <a:avLst/>
            </a:prstGeom>
          </p:spPr>
        </p:pic>
        <p:sp>
          <p:nvSpPr>
            <p:cNvPr id="2" name="Rectangle 1">
              <a:extLst>
                <a:ext uri="{FF2B5EF4-FFF2-40B4-BE49-F238E27FC236}">
                  <a16:creationId xmlns:a16="http://schemas.microsoft.com/office/drawing/2014/main" id="{91FA750C-93DC-4B1A-80E3-34248F7F3636}"/>
                </a:ext>
              </a:extLst>
            </p:cNvPr>
            <p:cNvSpPr/>
            <p:nvPr/>
          </p:nvSpPr>
          <p:spPr>
            <a:xfrm>
              <a:off x="339366" y="358219"/>
              <a:ext cx="11490246" cy="88611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311C417E-38B9-48F2-8CDF-4934E5F2CD34}"/>
                </a:ext>
              </a:extLst>
            </p:cNvPr>
            <p:cNvSpPr/>
            <p:nvPr/>
          </p:nvSpPr>
          <p:spPr>
            <a:xfrm>
              <a:off x="4018959" y="1407196"/>
              <a:ext cx="7321486" cy="239391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32BABFF-7A4C-4D45-B6DC-4032230EE109}"/>
                </a:ext>
              </a:extLst>
            </p:cNvPr>
            <p:cNvSpPr/>
            <p:nvPr/>
          </p:nvSpPr>
          <p:spPr>
            <a:xfrm>
              <a:off x="275708" y="1415100"/>
              <a:ext cx="3634867" cy="515543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C9809B9A-5593-4E99-A57B-E84781B20818}"/>
                </a:ext>
              </a:extLst>
            </p:cNvPr>
            <p:cNvSpPr/>
            <p:nvPr/>
          </p:nvSpPr>
          <p:spPr>
            <a:xfrm>
              <a:off x="253915" y="466937"/>
              <a:ext cx="10607386" cy="707886"/>
            </a:xfrm>
            <a:prstGeom prst="rect">
              <a:avLst/>
            </a:prstGeom>
            <a:noFill/>
          </p:spPr>
          <p:txBody>
            <a:bodyPr wrap="square" lIns="91440" tIns="45720" rIns="91440" bIns="45720" anchor="t">
              <a:spAutoFit/>
            </a:bodyPr>
            <a:lstStyle/>
            <a:p>
              <a:pPr algn="ctr"/>
              <a:r>
                <a:rPr lang="en-US" sz="4000" dirty="0">
                  <a:ln w="0"/>
                  <a:solidFill>
                    <a:srgbClr val="92D050"/>
                  </a:solidFill>
                  <a:effectLst>
                    <a:outerShdw blurRad="38100" dist="25400" dir="5400000" algn="ctr" rotWithShape="0">
                      <a:srgbClr val="6E747A">
                        <a:alpha val="43000"/>
                      </a:srgbClr>
                    </a:outerShdw>
                  </a:effectLst>
                </a:rPr>
                <a:t>AUTUMN TERM- YEAR 3 and YEAR 4 CLASS</a:t>
              </a:r>
            </a:p>
          </p:txBody>
        </p:sp>
        <p:sp>
          <p:nvSpPr>
            <p:cNvPr id="11" name="Rectangle 10">
              <a:extLst>
                <a:ext uri="{FF2B5EF4-FFF2-40B4-BE49-F238E27FC236}">
                  <a16:creationId xmlns:a16="http://schemas.microsoft.com/office/drawing/2014/main" id="{26D3C1CD-73E9-4F84-90F5-4DC8F164C125}"/>
                </a:ext>
              </a:extLst>
            </p:cNvPr>
            <p:cNvSpPr/>
            <p:nvPr/>
          </p:nvSpPr>
          <p:spPr>
            <a:xfrm>
              <a:off x="4034645" y="3966806"/>
              <a:ext cx="7321486" cy="26037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374795" y="1504639"/>
              <a:ext cx="3428635" cy="4996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0462A747-95B2-4A9C-876E-7C74DEF6D54C}"/>
                </a:ext>
              </a:extLst>
            </p:cNvPr>
            <p:cNvSpPr/>
            <p:nvPr/>
          </p:nvSpPr>
          <p:spPr>
            <a:xfrm>
              <a:off x="4153672" y="4131900"/>
              <a:ext cx="7052059" cy="22729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A6937A11-647C-4187-B77A-13DE1237C151}"/>
                </a:ext>
              </a:extLst>
            </p:cNvPr>
            <p:cNvSpPr/>
            <p:nvPr/>
          </p:nvSpPr>
          <p:spPr>
            <a:xfrm>
              <a:off x="4130837" y="1537689"/>
              <a:ext cx="7052059" cy="2101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2BBC275D-BF9F-4DF4-B4D1-658F6E6BD9CD}"/>
                </a:ext>
              </a:extLst>
            </p:cNvPr>
            <p:cNvSpPr/>
            <p:nvPr/>
          </p:nvSpPr>
          <p:spPr>
            <a:xfrm>
              <a:off x="385879" y="1484615"/>
              <a:ext cx="2966899"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CLASS DATES FOR THE DIARY!</a:t>
              </a:r>
            </a:p>
          </p:txBody>
        </p:sp>
        <p:sp>
          <p:nvSpPr>
            <p:cNvPr id="17" name="Rectangle 16">
              <a:extLst>
                <a:ext uri="{FF2B5EF4-FFF2-40B4-BE49-F238E27FC236}">
                  <a16:creationId xmlns:a16="http://schemas.microsoft.com/office/drawing/2014/main" id="{C10775BD-B731-4ED7-8953-1ABEBC6577F9}"/>
                </a:ext>
              </a:extLst>
            </p:cNvPr>
            <p:cNvSpPr/>
            <p:nvPr/>
          </p:nvSpPr>
          <p:spPr>
            <a:xfrm>
              <a:off x="3779499" y="4121459"/>
              <a:ext cx="4027559" cy="1200329"/>
            </a:xfrm>
            <a:prstGeom prst="rect">
              <a:avLst/>
            </a:prstGeom>
            <a:noFill/>
          </p:spPr>
          <p:txBody>
            <a:bodyPr wrap="squar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THINGS YOU NEED TO KNOW....</a:t>
              </a:r>
            </a:p>
            <a:p>
              <a:pPr algn="ctr"/>
              <a:r>
                <a:rPr lang="en-US" dirty="0">
                  <a:ln w="0"/>
                  <a:solidFill>
                    <a:schemeClr val="accent1"/>
                  </a:solidFill>
                  <a:effectLst>
                    <a:outerShdw blurRad="38100" dist="25400" dir="5400000" algn="ctr" rotWithShape="0">
                      <a:srgbClr val="6E747A">
                        <a:alpha val="43000"/>
                      </a:srgbClr>
                    </a:outerShdw>
                  </a:effectLst>
                </a:rPr>
                <a:t>!</a:t>
              </a: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p:txBody>
        </p:sp>
      </p:grpSp>
      <p:sp>
        <p:nvSpPr>
          <p:cNvPr id="22" name="TextBox 21">
            <a:extLst>
              <a:ext uri="{FF2B5EF4-FFF2-40B4-BE49-F238E27FC236}">
                <a16:creationId xmlns:a16="http://schemas.microsoft.com/office/drawing/2014/main" id="{32F4A8B3-FE81-48FA-9F7C-27D2126913F6}"/>
              </a:ext>
            </a:extLst>
          </p:cNvPr>
          <p:cNvSpPr txBox="1"/>
          <p:nvPr/>
        </p:nvSpPr>
        <p:spPr>
          <a:xfrm>
            <a:off x="4344304" y="4459460"/>
            <a:ext cx="6921720" cy="1938992"/>
          </a:xfrm>
          <a:prstGeom prst="rect">
            <a:avLst/>
          </a:prstGeom>
          <a:solidFill>
            <a:schemeClr val="bg1"/>
          </a:solidFill>
        </p:spPr>
        <p:txBody>
          <a:bodyPr wrap="square" lIns="91440" tIns="45720" rIns="91440" bIns="45720" rtlCol="0" anchor="t">
            <a:spAutoFit/>
          </a:bodyPr>
          <a:lstStyle/>
          <a:p>
            <a:r>
              <a:rPr lang="en-GB" sz="1200" b="1" dirty="0"/>
              <a:t>PE arrangements- </a:t>
            </a:r>
            <a:r>
              <a:rPr lang="en-GB" sz="1200" dirty="0"/>
              <a:t>PE will be every Thursday. Please ensure that the children come dressed in PE kit which is plain navy shorts/leggings/joggers, white t-shirt and trainers.</a:t>
            </a:r>
            <a:endParaRPr lang="en-GB" sz="1200" dirty="0">
              <a:ea typeface="Calibri" panose="020F0502020204030204"/>
              <a:cs typeface="Calibri" panose="020F0502020204030204"/>
            </a:endParaRPr>
          </a:p>
          <a:p>
            <a:r>
              <a:rPr lang="en-GB" sz="1200" b="1" dirty="0"/>
              <a:t>Home reading- </a:t>
            </a:r>
            <a:r>
              <a:rPr lang="en-GB" sz="1200" dirty="0"/>
              <a:t>All children have a school reading book and progress is reviewed every week. Please ensure they read at least 10 minutes a night and that their reading book is brought to school daily.  Children will have an opportunity to bring home a class library book, and we encourage you to read to or with your child to help develop their love of reading as well as their vocabulary and language skills.</a:t>
            </a:r>
          </a:p>
          <a:p>
            <a:r>
              <a:rPr lang="en-GB" sz="1200" b="1" dirty="0"/>
              <a:t>Homework </a:t>
            </a:r>
            <a:r>
              <a:rPr lang="en-GB" sz="1200" dirty="0"/>
              <a:t>– See below details about homework for this half-term. </a:t>
            </a:r>
          </a:p>
          <a:p>
            <a:r>
              <a:rPr lang="en-GB" sz="1200" b="1" dirty="0">
                <a:ea typeface="Calibri"/>
                <a:cs typeface="Calibri"/>
              </a:rPr>
              <a:t>Clothing</a:t>
            </a:r>
            <a:r>
              <a:rPr lang="en-GB" sz="1200" dirty="0">
                <a:ea typeface="Calibri"/>
                <a:cs typeface="Calibri"/>
              </a:rPr>
              <a:t> - Please can all jumpers, coats etc be clearly labelled with the children’s names.</a:t>
            </a:r>
            <a:endParaRPr lang="en-GB" sz="1200" dirty="0"/>
          </a:p>
          <a:p>
            <a:r>
              <a:rPr lang="en-GB" sz="1200" b="1" dirty="0">
                <a:ea typeface="Calibri"/>
                <a:cs typeface="Calibri"/>
              </a:rPr>
              <a:t>Water Bottles - </a:t>
            </a:r>
            <a:r>
              <a:rPr lang="en-GB" sz="1200" dirty="0">
                <a:ea typeface="Calibri"/>
                <a:cs typeface="Calibri"/>
              </a:rPr>
              <a:t>Please can all children have a water bottle brought into school daily, and we will encourage them to drink regularly throughout the day.  </a:t>
            </a:r>
          </a:p>
        </p:txBody>
      </p:sp>
      <p:sp>
        <p:nvSpPr>
          <p:cNvPr id="23" name="TextBox 22">
            <a:extLst>
              <a:ext uri="{FF2B5EF4-FFF2-40B4-BE49-F238E27FC236}">
                <a16:creationId xmlns:a16="http://schemas.microsoft.com/office/drawing/2014/main" id="{32BB8C59-37EA-4B1C-867D-1BD38CD86AFC}"/>
              </a:ext>
            </a:extLst>
          </p:cNvPr>
          <p:cNvSpPr txBox="1"/>
          <p:nvPr/>
        </p:nvSpPr>
        <p:spPr>
          <a:xfrm>
            <a:off x="417100" y="1700464"/>
            <a:ext cx="3461214" cy="6586418"/>
          </a:xfrm>
          <a:prstGeom prst="rect">
            <a:avLst/>
          </a:prstGeom>
          <a:noFill/>
        </p:spPr>
        <p:txBody>
          <a:bodyPr wrap="square" lIns="91440" tIns="45720" rIns="91440" bIns="45720" rtlCol="0" anchor="t">
            <a:spAutoFit/>
          </a:bodyPr>
          <a:lstStyle/>
          <a:p>
            <a:br>
              <a:rPr lang="en-GB" sz="1300" dirty="0"/>
            </a:br>
            <a:r>
              <a:rPr lang="en-GB" sz="1200" dirty="0"/>
              <a:t>Please find below dates that you will  find useful:</a:t>
            </a:r>
          </a:p>
          <a:p>
            <a:endParaRPr lang="en-GB" sz="1200" dirty="0"/>
          </a:p>
          <a:p>
            <a:r>
              <a:rPr lang="en-GB" sz="1200" b="1" dirty="0">
                <a:ea typeface="Calibri"/>
                <a:cs typeface="Calibri"/>
              </a:rPr>
              <a:t>02/09/25 and  03/09/25 – INSET Day for all pupils.</a:t>
            </a:r>
            <a:br>
              <a:rPr lang="en-GB" sz="1200" b="1" dirty="0">
                <a:ea typeface="Calibri"/>
                <a:cs typeface="Calibri"/>
              </a:rPr>
            </a:br>
            <a:r>
              <a:rPr lang="en-GB" sz="1200" b="1" dirty="0">
                <a:ea typeface="Calibri"/>
                <a:cs typeface="Calibri"/>
              </a:rPr>
              <a:t> </a:t>
            </a:r>
          </a:p>
          <a:p>
            <a:r>
              <a:rPr lang="en-GB" sz="1200" b="1" dirty="0">
                <a:ea typeface="Calibri"/>
                <a:cs typeface="Calibri"/>
              </a:rPr>
              <a:t>04/09/25 – All pupils return to school. </a:t>
            </a:r>
          </a:p>
          <a:p>
            <a:endParaRPr lang="en-GB" sz="1200" b="1" dirty="0">
              <a:ea typeface="Calibri"/>
              <a:cs typeface="Calibri"/>
            </a:endParaRPr>
          </a:p>
          <a:p>
            <a:r>
              <a:rPr lang="en-GB" sz="1200" b="1" dirty="0">
                <a:ea typeface="Calibri"/>
                <a:cs typeface="Calibri"/>
              </a:rPr>
              <a:t>08/09/25 – After school clubs start this week. </a:t>
            </a:r>
          </a:p>
          <a:p>
            <a:endParaRPr lang="en-GB" sz="1200" b="1" dirty="0">
              <a:ea typeface="Calibri"/>
              <a:cs typeface="Calibri"/>
            </a:endParaRPr>
          </a:p>
          <a:p>
            <a:r>
              <a:rPr lang="en-GB" sz="1200" b="1" dirty="0">
                <a:ea typeface="Calibri"/>
                <a:cs typeface="Calibri"/>
              </a:rPr>
              <a:t>18/09/25 – Cherry Class Trip to Cardiff Castle. </a:t>
            </a:r>
          </a:p>
          <a:p>
            <a:endParaRPr lang="en-GB" sz="1200" b="1" dirty="0">
              <a:ea typeface="Calibri"/>
              <a:cs typeface="Calibri"/>
            </a:endParaRPr>
          </a:p>
          <a:p>
            <a:r>
              <a:rPr lang="en-GB" sz="1200" b="1" dirty="0">
                <a:ea typeface="Calibri"/>
                <a:cs typeface="Calibri"/>
              </a:rPr>
              <a:t>07/10/25 – Cherry Class animation workshop with Big Foot Education. </a:t>
            </a:r>
          </a:p>
          <a:p>
            <a:endParaRPr lang="en-GB" sz="1200" b="1" dirty="0">
              <a:ea typeface="Calibri"/>
              <a:cs typeface="Calibri"/>
            </a:endParaRPr>
          </a:p>
          <a:p>
            <a:r>
              <a:rPr lang="en-GB" sz="1200" b="1" dirty="0">
                <a:ea typeface="Calibri"/>
                <a:cs typeface="Calibri"/>
              </a:rPr>
              <a:t>27/10/25 – 31/10/25 – Half term holidays.</a:t>
            </a:r>
          </a:p>
          <a:p>
            <a:endParaRPr lang="en-GB" sz="1200" b="1" dirty="0">
              <a:ea typeface="Calibri"/>
              <a:cs typeface="Calibri"/>
            </a:endParaRPr>
          </a:p>
          <a:p>
            <a:r>
              <a:rPr lang="en-GB" sz="1200" b="1" dirty="0">
                <a:ea typeface="Calibri"/>
                <a:cs typeface="Calibri"/>
              </a:rPr>
              <a:t>03/11/25 – INSET Day for all pupils.</a:t>
            </a:r>
          </a:p>
          <a:p>
            <a:endParaRPr lang="en-GB" sz="1200" b="1" dirty="0">
              <a:ea typeface="Calibri"/>
              <a:cs typeface="Calibri"/>
            </a:endParaRPr>
          </a:p>
          <a:p>
            <a:r>
              <a:rPr lang="en-GB" sz="1200" b="1" dirty="0">
                <a:ea typeface="Calibri"/>
                <a:cs typeface="Calibri"/>
              </a:rPr>
              <a:t>04/11/25 – All pupils return to school after half term holidays. </a:t>
            </a:r>
          </a:p>
          <a:p>
            <a:endParaRPr lang="en-GB" sz="1200" b="1" dirty="0">
              <a:ea typeface="Calibri"/>
              <a:cs typeface="Calibri"/>
            </a:endParaRPr>
          </a:p>
          <a:p>
            <a:r>
              <a:rPr lang="en-US" sz="1200" b="1" dirty="0">
                <a:ea typeface="Calibri"/>
                <a:cs typeface="Calibri"/>
              </a:rPr>
              <a:t>10/12/25 – Cherry Class Performance of Learning (Movie Premiere). </a:t>
            </a:r>
          </a:p>
          <a:p>
            <a:endParaRPr lang="en-US" sz="1200" b="1" dirty="0">
              <a:ea typeface="Calibri"/>
              <a:cs typeface="Calibri"/>
            </a:endParaRPr>
          </a:p>
          <a:p>
            <a:r>
              <a:rPr lang="en-GB" sz="1200" b="1" dirty="0"/>
              <a:t>19/12/25 – Break up for Christmas Holidays. </a:t>
            </a:r>
          </a:p>
          <a:p>
            <a:endParaRPr lang="en-GB" sz="1000" b="1" dirty="0"/>
          </a:p>
          <a:p>
            <a:endParaRPr lang="en-GB" sz="1000" b="1" dirty="0"/>
          </a:p>
          <a:p>
            <a:endParaRPr lang="en-GB" sz="1000" b="1" dirty="0"/>
          </a:p>
          <a:p>
            <a:endParaRPr lang="en-GB" sz="1000" b="1" dirty="0"/>
          </a:p>
          <a:p>
            <a:endParaRPr lang="en-GB" sz="1000" b="1" dirty="0"/>
          </a:p>
          <a:p>
            <a:endParaRPr lang="en-GB" sz="1000" b="1" dirty="0"/>
          </a:p>
          <a:p>
            <a:endParaRPr lang="en-GB" sz="1000" b="1" dirty="0">
              <a:ea typeface="Calibri" panose="020F0502020204030204"/>
              <a:cs typeface="Calibri" panose="020F0502020204030204"/>
            </a:endParaRPr>
          </a:p>
          <a:p>
            <a:endParaRPr lang="en-GB" sz="1000" b="1" dirty="0">
              <a:ea typeface="Calibri" panose="020F0502020204030204"/>
              <a:cs typeface="Calibri" panose="020F0502020204030204"/>
            </a:endParaRPr>
          </a:p>
          <a:p>
            <a:endParaRPr lang="en-GB" sz="1000" b="1" dirty="0">
              <a:ea typeface="Calibri" panose="020F0502020204030204"/>
              <a:cs typeface="Calibri" panose="020F0502020204030204"/>
            </a:endParaRPr>
          </a:p>
          <a:p>
            <a:endParaRPr lang="en-GB" sz="1000" b="1" dirty="0">
              <a:ea typeface="Calibri" panose="020F0502020204030204"/>
              <a:cs typeface="Calibri" panose="020F0502020204030204"/>
            </a:endParaRPr>
          </a:p>
          <a:p>
            <a:endParaRPr lang="en-GB" sz="1000" b="1" dirty="0">
              <a:ea typeface="Calibri" panose="020F0502020204030204"/>
              <a:cs typeface="Calibri" panose="020F0502020204030204"/>
            </a:endParaRPr>
          </a:p>
          <a:p>
            <a:endParaRPr lang="en-GB" sz="1100" dirty="0">
              <a:ea typeface="Calibri" panose="020F0502020204030204"/>
              <a:cs typeface="Calibri" panose="020F0502020204030204"/>
            </a:endParaRPr>
          </a:p>
        </p:txBody>
      </p:sp>
      <p:sp>
        <p:nvSpPr>
          <p:cNvPr id="25" name="Rectangle 24">
            <a:extLst>
              <a:ext uri="{FF2B5EF4-FFF2-40B4-BE49-F238E27FC236}">
                <a16:creationId xmlns:a16="http://schemas.microsoft.com/office/drawing/2014/main" id="{C10775BD-B731-4ED7-8953-1ABEBC6577F9}"/>
              </a:ext>
            </a:extLst>
          </p:cNvPr>
          <p:cNvSpPr/>
          <p:nvPr/>
        </p:nvSpPr>
        <p:spPr>
          <a:xfrm>
            <a:off x="4230940" y="1492374"/>
            <a:ext cx="3729291"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MESSAGE FROM THE CLASS TEACHER</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pic>
        <p:nvPicPr>
          <p:cNvPr id="9" name="Picture 8" descr="A logo for a school&#10;&#10;Description automatically generated">
            <a:extLst>
              <a:ext uri="{FF2B5EF4-FFF2-40B4-BE49-F238E27FC236}">
                <a16:creationId xmlns:a16="http://schemas.microsoft.com/office/drawing/2014/main" id="{FA67116C-EA95-9EE1-FF80-BCE327F2EB61}"/>
              </a:ext>
            </a:extLst>
          </p:cNvPr>
          <p:cNvPicPr>
            <a:picLocks noChangeAspect="1"/>
          </p:cNvPicPr>
          <p:nvPr/>
        </p:nvPicPr>
        <p:blipFill>
          <a:blip r:embed="rId4"/>
          <a:stretch>
            <a:fillRect/>
          </a:stretch>
        </p:blipFill>
        <p:spPr>
          <a:xfrm>
            <a:off x="11035863" y="408152"/>
            <a:ext cx="832069" cy="839076"/>
          </a:xfrm>
          <a:prstGeom prst="rect">
            <a:avLst/>
          </a:prstGeom>
        </p:spPr>
      </p:pic>
      <p:pic>
        <p:nvPicPr>
          <p:cNvPr id="3" name="Picture 2" descr="A green and blue leaves&#10;&#10;Description automatically generated">
            <a:extLst>
              <a:ext uri="{FF2B5EF4-FFF2-40B4-BE49-F238E27FC236}">
                <a16:creationId xmlns:a16="http://schemas.microsoft.com/office/drawing/2014/main" id="{CA2340C7-8629-A220-AEEE-96F4B92334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EA2A2672-1A78-CBA4-CB39-3FE9F84987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9F393496-32E0-31EE-4765-3D341F26904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B20EECEF-6110-1A53-1651-7EAE947F23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
        <p:nvSpPr>
          <p:cNvPr id="20" name="TextBox 19">
            <a:extLst>
              <a:ext uri="{FF2B5EF4-FFF2-40B4-BE49-F238E27FC236}">
                <a16:creationId xmlns:a16="http://schemas.microsoft.com/office/drawing/2014/main" id="{5B9562BB-9FD3-BBFC-A7B7-6755922A48EC}"/>
              </a:ext>
            </a:extLst>
          </p:cNvPr>
          <p:cNvSpPr txBox="1"/>
          <p:nvPr/>
        </p:nvSpPr>
        <p:spPr>
          <a:xfrm>
            <a:off x="4261927" y="1792957"/>
            <a:ext cx="6956133" cy="1754326"/>
          </a:xfrm>
          <a:prstGeom prst="rect">
            <a:avLst/>
          </a:prstGeom>
          <a:solidFill>
            <a:schemeClr val="bg1"/>
          </a:solidFill>
        </p:spPr>
        <p:txBody>
          <a:bodyPr wrap="square" lIns="91440" tIns="45720" rIns="91440" bIns="45720" rtlCol="0" anchor="t">
            <a:spAutoFit/>
          </a:bodyPr>
          <a:lstStyle/>
          <a:p>
            <a:r>
              <a:rPr lang="en-US" sz="1200" b="1" dirty="0"/>
              <a:t>Welcome Back! </a:t>
            </a:r>
            <a:r>
              <a:rPr lang="en-US" sz="1200" dirty="0"/>
              <a:t>I hope everyone has had a restful and enjoyable summer break, and that you’ve had the chance to spend some quality time with your families. As we begin this new academic year, I am really looking forward to welcoming everyone back and starting an engaging and enriching learning journey together. It was such a pleasure getting to know the children joining our class during the transition days in July, and I am excited to welcome them warmly as they settle properly into our class community. This year, we will continue to reward positive behaviour using Class Charts and will share any important messages via the announcements feature. As always, if you have any questions or concerns about your child’s well-being or progress, please do not hesitate to get in touch by contacting the main office. Here’s to a happy, productive, and successful year ahead!</a:t>
            </a:r>
          </a:p>
        </p:txBody>
      </p:sp>
    </p:spTree>
    <p:extLst>
      <p:ext uri="{BB962C8B-B14F-4D97-AF65-F5344CB8AC3E}">
        <p14:creationId xmlns:p14="http://schemas.microsoft.com/office/powerpoint/2010/main" val="401155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613" y="122548"/>
            <a:ext cx="11886415" cy="6570482"/>
          </a:xfrm>
          <a:prstGeom prst="rect">
            <a:avLst/>
          </a:prstGeom>
        </p:spPr>
      </p:pic>
      <p:sp>
        <p:nvSpPr>
          <p:cNvPr id="7" name="Rectangle 6">
            <a:extLst>
              <a:ext uri="{FF2B5EF4-FFF2-40B4-BE49-F238E27FC236}">
                <a16:creationId xmlns:a16="http://schemas.microsoft.com/office/drawing/2014/main" id="{A32BABFF-7A4C-4D45-B6DC-4032230EE109}"/>
              </a:ext>
            </a:extLst>
          </p:cNvPr>
          <p:cNvSpPr/>
          <p:nvPr/>
        </p:nvSpPr>
        <p:spPr>
          <a:xfrm>
            <a:off x="3904094" y="383404"/>
            <a:ext cx="4040370" cy="60537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26D3C1CD-73E9-4F84-90F5-4DC8F164C125}"/>
              </a:ext>
            </a:extLst>
          </p:cNvPr>
          <p:cNvSpPr/>
          <p:nvPr/>
        </p:nvSpPr>
        <p:spPr>
          <a:xfrm>
            <a:off x="363866" y="95513"/>
            <a:ext cx="3319899" cy="213122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045964" y="531343"/>
            <a:ext cx="3744304" cy="5713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600" dirty="0">
              <a:solidFill>
                <a:schemeClr val="tx1"/>
              </a:solidFill>
              <a:ea typeface="Calibri"/>
              <a:cs typeface="Calibri"/>
            </a:endParaRPr>
          </a:p>
          <a:p>
            <a:endParaRPr lang="en-GB" sz="1600" dirty="0">
              <a:solidFill>
                <a:schemeClr val="tx1"/>
              </a:solidFill>
              <a:ea typeface="Calibri"/>
              <a:cs typeface="Calibri"/>
            </a:endParaRPr>
          </a:p>
          <a:p>
            <a:endParaRPr lang="en-GB" sz="1600" dirty="0">
              <a:solidFill>
                <a:schemeClr val="tx1"/>
              </a:solidFill>
              <a:ea typeface="Calibri"/>
              <a:cs typeface="Calibri"/>
            </a:endParaRPr>
          </a:p>
          <a:p>
            <a:endParaRPr lang="en-GB" sz="1600" dirty="0">
              <a:solidFill>
                <a:schemeClr val="tx1"/>
              </a:solidFill>
              <a:ea typeface="Calibri"/>
              <a:cs typeface="Calibri"/>
            </a:endParaRPr>
          </a:p>
          <a:p>
            <a:endParaRPr lang="en-GB" sz="1600" dirty="0">
              <a:solidFill>
                <a:schemeClr val="tx1"/>
              </a:solidFill>
              <a:ea typeface="Calibri"/>
              <a:cs typeface="Calibri"/>
            </a:endParaRPr>
          </a:p>
          <a:p>
            <a:endParaRPr lang="en-GB" sz="1600" dirty="0">
              <a:solidFill>
                <a:schemeClr val="tx1"/>
              </a:solidFill>
              <a:ea typeface="Calibri"/>
              <a:cs typeface="Calibri"/>
            </a:endParaRPr>
          </a:p>
          <a:p>
            <a:endParaRPr lang="en-US" sz="1400" dirty="0">
              <a:solidFill>
                <a:schemeClr val="tx1"/>
              </a:solidFill>
              <a:ea typeface="Calibri"/>
              <a:cs typeface="Calibri"/>
            </a:endParaRPr>
          </a:p>
          <a:p>
            <a:endParaRPr lang="en-US" sz="1400" dirty="0">
              <a:solidFill>
                <a:schemeClr val="tx1"/>
              </a:solidFill>
              <a:ea typeface="Calibri"/>
              <a:cs typeface="Calibri"/>
            </a:endParaRPr>
          </a:p>
          <a:p>
            <a:endParaRPr lang="en-GB" sz="1600" dirty="0">
              <a:solidFill>
                <a:schemeClr val="tx1"/>
              </a:solidFill>
              <a:ea typeface="Calibri"/>
              <a:cs typeface="Calibri"/>
            </a:endParaRPr>
          </a:p>
          <a:p>
            <a:endParaRPr lang="en-GB" sz="1400" dirty="0">
              <a:solidFill>
                <a:schemeClr val="tx1"/>
              </a:solidFill>
            </a:endParaRPr>
          </a:p>
          <a:p>
            <a:pPr algn="ctr"/>
            <a:endParaRPr lang="en-GB" dirty="0"/>
          </a:p>
        </p:txBody>
      </p:sp>
      <p:sp>
        <p:nvSpPr>
          <p:cNvPr id="15" name="Rectangle 14">
            <a:extLst>
              <a:ext uri="{FF2B5EF4-FFF2-40B4-BE49-F238E27FC236}">
                <a16:creationId xmlns:a16="http://schemas.microsoft.com/office/drawing/2014/main" id="{2BBC275D-BF9F-4DF4-B4D1-658F6E6BD9CD}"/>
              </a:ext>
            </a:extLst>
          </p:cNvPr>
          <p:cNvSpPr/>
          <p:nvPr/>
        </p:nvSpPr>
        <p:spPr>
          <a:xfrm>
            <a:off x="4966668" y="531343"/>
            <a:ext cx="1968232"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Our Class Inquiry…</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18" name="Rectangle 17">
            <a:extLst>
              <a:ext uri="{FF2B5EF4-FFF2-40B4-BE49-F238E27FC236}">
                <a16:creationId xmlns:a16="http://schemas.microsoft.com/office/drawing/2014/main" id="{C90431D7-420C-46BC-A823-4A9500BD6A64}"/>
              </a:ext>
            </a:extLst>
          </p:cNvPr>
          <p:cNvSpPr/>
          <p:nvPr/>
        </p:nvSpPr>
        <p:spPr>
          <a:xfrm>
            <a:off x="4074086" y="945641"/>
            <a:ext cx="3725349" cy="4985980"/>
          </a:xfrm>
          <a:prstGeom prst="rect">
            <a:avLst/>
          </a:prstGeom>
          <a:noFill/>
        </p:spPr>
        <p:txBody>
          <a:bodyPr wrap="square" lIns="91440" tIns="45720" rIns="91440" bIns="45720" anchor="t">
            <a:spAutoFit/>
          </a:bodyPr>
          <a:lstStyle/>
          <a:p>
            <a:pPr algn="ctr"/>
            <a:r>
              <a:rPr lang="en-US" sz="1400" b="1" dirty="0">
                <a:ln w="0"/>
                <a:effectLst>
                  <a:outerShdw blurRad="38100" dist="25400" dir="5400000" algn="ctr" rotWithShape="0">
                    <a:srgbClr val="6E747A">
                      <a:alpha val="43000"/>
                    </a:srgbClr>
                  </a:outerShdw>
                </a:effectLst>
              </a:rPr>
              <a:t>Concepts: Creativity, Heritage and Expression</a:t>
            </a:r>
            <a:endParaRPr lang="en-US" sz="1400" dirty="0">
              <a:ln w="0"/>
              <a:effectLst>
                <a:outerShdw blurRad="38100" dist="25400" dir="5400000" algn="ctr" rotWithShape="0">
                  <a:srgbClr val="6E747A">
                    <a:alpha val="43000"/>
                  </a:srgbClr>
                </a:outerShdw>
              </a:effectLst>
              <a:ea typeface="Calibri"/>
              <a:cs typeface="Calibri"/>
            </a:endParaRPr>
          </a:p>
          <a:p>
            <a:pPr algn="ctr"/>
            <a:endParaRPr lang="en-US" sz="1400" b="1" dirty="0">
              <a:ln w="0"/>
              <a:effectLst>
                <a:outerShdw blurRad="38100" dist="25400" dir="5400000" algn="ctr" rotWithShape="0">
                  <a:srgbClr val="6E747A">
                    <a:alpha val="43000"/>
                  </a:srgbClr>
                </a:outerShdw>
              </a:effectLst>
            </a:endParaRPr>
          </a:p>
          <a:p>
            <a:pPr algn="ctr"/>
            <a:r>
              <a:rPr lang="en-US" sz="1400" b="1" dirty="0">
                <a:ln w="0"/>
                <a:effectLst>
                  <a:outerShdw blurRad="38100" dist="25400" dir="5400000" algn="ctr" rotWithShape="0">
                    <a:srgbClr val="6E747A">
                      <a:alpha val="43000"/>
                    </a:srgbClr>
                  </a:outerShdw>
                </a:effectLst>
              </a:rPr>
              <a:t>Big Question:  </a:t>
            </a:r>
            <a:r>
              <a:rPr lang="en-US" sz="1400" i="1" dirty="0">
                <a:ln w="0"/>
                <a:effectLst>
                  <a:outerShdw blurRad="38100" dist="25400" dir="5400000" algn="ctr" rotWithShape="0">
                    <a:srgbClr val="6E747A">
                      <a:alpha val="43000"/>
                    </a:srgbClr>
                  </a:outerShdw>
                </a:effectLst>
              </a:rPr>
              <a:t>How can we use drama and film to tell the stories of Wales and show what our heritage means to us today?</a:t>
            </a:r>
          </a:p>
          <a:p>
            <a:pPr algn="ctr"/>
            <a:endParaRPr lang="en-US" sz="1400" i="1" dirty="0">
              <a:ln w="0"/>
              <a:effectLst>
                <a:outerShdw blurRad="38100" dist="25400" dir="5400000" algn="ctr" rotWithShape="0">
                  <a:srgbClr val="6E747A">
                    <a:alpha val="43000"/>
                  </a:srgbClr>
                </a:outerShdw>
              </a:effectLst>
            </a:endParaRPr>
          </a:p>
          <a:p>
            <a:pPr algn="ctr"/>
            <a:r>
              <a:rPr lang="en-US" sz="1300" dirty="0">
                <a:ln w="0"/>
                <a:effectLst>
                  <a:outerShdw blurRad="38100" dist="25400" dir="5400000" algn="ctr" rotWithShape="0">
                    <a:srgbClr val="6E747A">
                      <a:alpha val="43000"/>
                    </a:srgbClr>
                  </a:outerShdw>
                </a:effectLst>
                <a:ea typeface="Calibri" panose="020F0502020204030204"/>
                <a:cs typeface="Calibri" panose="020F0502020204030204"/>
              </a:rPr>
              <a:t>This term, our exciting inquiry will take us on a creative journey into the famous stories of Wales. The children will become storytellers, performers, and filmmakers as they learn about Welsh heritage through the Expressive Arts. We will begin by exploring the question, ‘What is heritage?’ and look at how traditions, places, and family stories shape who we are. The children will explore Welsh myths and legends — from the magical Mabinogion to famous historical heroes — and use drama, role-play, and storyboarding to bring these tales to life. They will then turn their stories into stop-motion animations, learning the skills needed to plan, film, and add sound to their creations. </a:t>
            </a:r>
            <a:r>
              <a:rPr lang="en-GB" sz="1300" dirty="0">
                <a:ln w="0"/>
                <a:effectLst>
                  <a:outerShdw blurRad="38100" dist="25400" dir="5400000" algn="ctr" rotWithShape="0">
                    <a:srgbClr val="6E747A">
                      <a:alpha val="43000"/>
                    </a:srgbClr>
                  </a:outerShdw>
                </a:effectLst>
                <a:ea typeface="Calibri" panose="020F0502020204030204"/>
                <a:cs typeface="Calibri" panose="020F0502020204030204"/>
              </a:rPr>
              <a:t>Our</a:t>
            </a:r>
            <a:r>
              <a:rPr lang="en-GB" sz="1300" dirty="0"/>
              <a:t> inquiry will conclude with a celebration of learning where pupils will plan and host their own red-carpet movie premiere in school to showcase their stop-motion animations. </a:t>
            </a:r>
            <a:endParaRPr lang="en-US" sz="1300" dirty="0">
              <a:ln w="0"/>
              <a:effectLst>
                <a:outerShdw blurRad="38100" dist="25400" dir="5400000" algn="ctr" rotWithShape="0">
                  <a:srgbClr val="6E747A">
                    <a:alpha val="43000"/>
                  </a:srgbClr>
                </a:outerShdw>
              </a:effectLst>
              <a:ea typeface="Calibri" panose="020F0502020204030204"/>
              <a:cs typeface="Calibri" panose="020F0502020204030204"/>
            </a:endParaRPr>
          </a:p>
        </p:txBody>
      </p:sp>
      <p:sp>
        <p:nvSpPr>
          <p:cNvPr id="19" name="Rectangle 18">
            <a:extLst>
              <a:ext uri="{FF2B5EF4-FFF2-40B4-BE49-F238E27FC236}">
                <a16:creationId xmlns:a16="http://schemas.microsoft.com/office/drawing/2014/main" id="{5885B126-319C-441C-9927-303E8B55EEBF}"/>
              </a:ext>
            </a:extLst>
          </p:cNvPr>
          <p:cNvSpPr/>
          <p:nvPr/>
        </p:nvSpPr>
        <p:spPr>
          <a:xfrm>
            <a:off x="491348" y="164970"/>
            <a:ext cx="3071663" cy="19305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3A26F4DB-6290-4C2F-9688-B918A655B1B7}"/>
              </a:ext>
            </a:extLst>
          </p:cNvPr>
          <p:cNvSpPr/>
          <p:nvPr/>
        </p:nvSpPr>
        <p:spPr>
          <a:xfrm>
            <a:off x="8470068" y="95513"/>
            <a:ext cx="3226877" cy="234288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DC24AFCB-AFB0-4102-8E5B-FB3CD896501B}"/>
              </a:ext>
            </a:extLst>
          </p:cNvPr>
          <p:cNvSpPr/>
          <p:nvPr/>
        </p:nvSpPr>
        <p:spPr>
          <a:xfrm>
            <a:off x="8595262" y="145497"/>
            <a:ext cx="2950647" cy="21554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854AEB1-C1E0-4C25-96B9-2AC40F0B9632}"/>
              </a:ext>
            </a:extLst>
          </p:cNvPr>
          <p:cNvSpPr/>
          <p:nvPr/>
        </p:nvSpPr>
        <p:spPr>
          <a:xfrm>
            <a:off x="929558" y="182921"/>
            <a:ext cx="1864741"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Literacy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3" name="Rectangle 22">
            <a:extLst>
              <a:ext uri="{FF2B5EF4-FFF2-40B4-BE49-F238E27FC236}">
                <a16:creationId xmlns:a16="http://schemas.microsoft.com/office/drawing/2014/main" id="{D8A96C0E-320D-49CE-A23D-7CF330070CF3}"/>
              </a:ext>
            </a:extLst>
          </p:cNvPr>
          <p:cNvSpPr/>
          <p:nvPr/>
        </p:nvSpPr>
        <p:spPr>
          <a:xfrm>
            <a:off x="9046071" y="128678"/>
            <a:ext cx="2096792"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Numeracy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6" name="Rectangle 25">
            <a:extLst>
              <a:ext uri="{FF2B5EF4-FFF2-40B4-BE49-F238E27FC236}">
                <a16:creationId xmlns:a16="http://schemas.microsoft.com/office/drawing/2014/main" id="{F207F812-B0A9-4C97-ACF7-596FE2926E23}"/>
              </a:ext>
            </a:extLst>
          </p:cNvPr>
          <p:cNvSpPr/>
          <p:nvPr/>
        </p:nvSpPr>
        <p:spPr>
          <a:xfrm>
            <a:off x="353232" y="2322247"/>
            <a:ext cx="3319899" cy="262714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4D566352-9616-4FE1-968D-427AFD2BDC2E}"/>
              </a:ext>
            </a:extLst>
          </p:cNvPr>
          <p:cNvSpPr/>
          <p:nvPr/>
        </p:nvSpPr>
        <p:spPr>
          <a:xfrm>
            <a:off x="491348" y="2438398"/>
            <a:ext cx="3061800" cy="1822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1FCC777-4714-47F9-BBA6-F340A8F24105}"/>
              </a:ext>
            </a:extLst>
          </p:cNvPr>
          <p:cNvSpPr/>
          <p:nvPr/>
        </p:nvSpPr>
        <p:spPr>
          <a:xfrm>
            <a:off x="8459294" y="2512322"/>
            <a:ext cx="3226877" cy="202023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2DE1FDF5-1356-4D8B-B227-C31571ED078D}"/>
              </a:ext>
            </a:extLst>
          </p:cNvPr>
          <p:cNvSpPr/>
          <p:nvPr/>
        </p:nvSpPr>
        <p:spPr>
          <a:xfrm>
            <a:off x="8605560" y="2642339"/>
            <a:ext cx="2930053" cy="1752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ea typeface="Calibri"/>
                <a:cs typeface="Calibri"/>
              </a:rPr>
              <a:t>W</a:t>
            </a:r>
          </a:p>
        </p:txBody>
      </p:sp>
      <p:sp>
        <p:nvSpPr>
          <p:cNvPr id="30" name="Rectangle 29">
            <a:extLst>
              <a:ext uri="{FF2B5EF4-FFF2-40B4-BE49-F238E27FC236}">
                <a16:creationId xmlns:a16="http://schemas.microsoft.com/office/drawing/2014/main" id="{37891CE8-D72A-4999-8FCE-BF6FA75D9B5D}"/>
              </a:ext>
            </a:extLst>
          </p:cNvPr>
          <p:cNvSpPr/>
          <p:nvPr/>
        </p:nvSpPr>
        <p:spPr>
          <a:xfrm>
            <a:off x="1071712" y="2420561"/>
            <a:ext cx="1737335"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Digital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1" name="Rectangle 30">
            <a:extLst>
              <a:ext uri="{FF2B5EF4-FFF2-40B4-BE49-F238E27FC236}">
                <a16:creationId xmlns:a16="http://schemas.microsoft.com/office/drawing/2014/main" id="{C187F410-4C32-4DA5-A339-1A4461F40954}"/>
              </a:ext>
            </a:extLst>
          </p:cNvPr>
          <p:cNvSpPr/>
          <p:nvPr/>
        </p:nvSpPr>
        <p:spPr>
          <a:xfrm>
            <a:off x="8653321" y="2616512"/>
            <a:ext cx="2882292" cy="1800493"/>
          </a:xfrm>
          <a:prstGeom prst="rect">
            <a:avLst/>
          </a:prstGeom>
          <a:noFill/>
        </p:spPr>
        <p:txBody>
          <a:bodyPr wrap="squar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Cynefin:</a:t>
            </a:r>
          </a:p>
          <a:p>
            <a:br>
              <a:rPr lang="en-US" sz="500" b="1" dirty="0">
                <a:ln w="0"/>
                <a:solidFill>
                  <a:srgbClr val="92D050"/>
                </a:solidFill>
                <a:effectLst>
                  <a:outerShdw blurRad="38100" dist="25400" dir="5400000" algn="ctr" rotWithShape="0">
                    <a:srgbClr val="6E747A">
                      <a:alpha val="43000"/>
                    </a:srgbClr>
                  </a:outerShdw>
                </a:effectLst>
              </a:rPr>
            </a:br>
            <a:r>
              <a:rPr lang="en-US" sz="1100" dirty="0"/>
              <a:t>Pupils will participate in a tailored storytelling workshop at Cardiff Castle, designed to deepen their understanding of Welsh myths and legends through interactive, place-based learning. As they explore our capital city, they will develop their sense of </a:t>
            </a:r>
            <a:r>
              <a:rPr lang="en-US" sz="1100" i="1" dirty="0" err="1"/>
              <a:t>cynefin</a:t>
            </a:r>
            <a:r>
              <a:rPr lang="en-US" sz="1100" dirty="0"/>
              <a:t> — a deep connection to their local environment, community, and heritage.</a:t>
            </a:r>
            <a:endParaRPr lang="en-US" sz="1200" dirty="0">
              <a:ln w="0"/>
              <a:effectLst>
                <a:outerShdw blurRad="38100" dist="25400" dir="5400000" algn="ctr" rotWithShape="0">
                  <a:srgbClr val="6E747A">
                    <a:alpha val="43000"/>
                  </a:srgbClr>
                </a:outerShdw>
              </a:effectLst>
              <a:ea typeface="Calibri"/>
              <a:cs typeface="Calibri"/>
            </a:endParaRPr>
          </a:p>
        </p:txBody>
      </p:sp>
      <p:sp>
        <p:nvSpPr>
          <p:cNvPr id="33" name="Rectangle 32">
            <a:extLst>
              <a:ext uri="{FF2B5EF4-FFF2-40B4-BE49-F238E27FC236}">
                <a16:creationId xmlns:a16="http://schemas.microsoft.com/office/drawing/2014/main" id="{9969162A-4DB6-433A-9FF3-A5D76A5EA004}"/>
              </a:ext>
            </a:extLst>
          </p:cNvPr>
          <p:cNvSpPr/>
          <p:nvPr/>
        </p:nvSpPr>
        <p:spPr>
          <a:xfrm>
            <a:off x="363865" y="5044905"/>
            <a:ext cx="3309266" cy="16544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01675469-2D7B-4913-B3DD-57A88CF56A39}"/>
              </a:ext>
            </a:extLst>
          </p:cNvPr>
          <p:cNvSpPr/>
          <p:nvPr/>
        </p:nvSpPr>
        <p:spPr>
          <a:xfrm>
            <a:off x="8459904" y="4607821"/>
            <a:ext cx="3226877" cy="211224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DDA3B54C-8806-4004-B8D6-C55CE96F504E}"/>
              </a:ext>
            </a:extLst>
          </p:cNvPr>
          <p:cNvSpPr/>
          <p:nvPr/>
        </p:nvSpPr>
        <p:spPr>
          <a:xfrm>
            <a:off x="477949" y="5137606"/>
            <a:ext cx="3040284" cy="15554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32D9C6E-6E04-417B-A8DA-03D0F362F54A}"/>
              </a:ext>
            </a:extLst>
          </p:cNvPr>
          <p:cNvSpPr/>
          <p:nvPr/>
        </p:nvSpPr>
        <p:spPr>
          <a:xfrm>
            <a:off x="8608182" y="4734502"/>
            <a:ext cx="2950647" cy="1958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904C273E-185D-46B3-A1E6-34A11F256093}"/>
              </a:ext>
            </a:extLst>
          </p:cNvPr>
          <p:cNvSpPr/>
          <p:nvPr/>
        </p:nvSpPr>
        <p:spPr>
          <a:xfrm>
            <a:off x="353232" y="5118024"/>
            <a:ext cx="3319899" cy="307777"/>
          </a:xfrm>
          <a:prstGeom prst="rect">
            <a:avLst/>
          </a:prstGeom>
          <a:noFill/>
        </p:spPr>
        <p:txBody>
          <a:bodyPr wrap="square" lIns="91440" tIns="45720" rIns="91440" bIns="45720" anchor="t">
            <a:spAutoFit/>
          </a:bodyPr>
          <a:lstStyle/>
          <a:p>
            <a:pPr algn="ctr"/>
            <a:r>
              <a:rPr lang="en-US" sz="1400" b="1" dirty="0">
                <a:ln w="0"/>
                <a:solidFill>
                  <a:srgbClr val="92D050"/>
                </a:solidFill>
                <a:effectLst>
                  <a:outerShdw blurRad="38100" dist="25400" dir="5400000" algn="ctr" rotWithShape="0">
                    <a:srgbClr val="6E747A">
                      <a:alpha val="43000"/>
                    </a:srgbClr>
                  </a:outerShdw>
                </a:effectLst>
              </a:rPr>
              <a:t>Outdoor Learning and Forest School:</a:t>
            </a:r>
            <a:endParaRPr lang="en-US" sz="1400"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8" name="Rectangle 37">
            <a:extLst>
              <a:ext uri="{FF2B5EF4-FFF2-40B4-BE49-F238E27FC236}">
                <a16:creationId xmlns:a16="http://schemas.microsoft.com/office/drawing/2014/main" id="{ABFA3E6D-F185-4959-82A1-D2626115A65A}"/>
              </a:ext>
            </a:extLst>
          </p:cNvPr>
          <p:cNvSpPr/>
          <p:nvPr/>
        </p:nvSpPr>
        <p:spPr>
          <a:xfrm>
            <a:off x="8629441" y="4771351"/>
            <a:ext cx="2884572"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How can I support my child?</a:t>
            </a:r>
          </a:p>
        </p:txBody>
      </p:sp>
      <p:sp>
        <p:nvSpPr>
          <p:cNvPr id="42" name="TextBox 41">
            <a:extLst>
              <a:ext uri="{FF2B5EF4-FFF2-40B4-BE49-F238E27FC236}">
                <a16:creationId xmlns:a16="http://schemas.microsoft.com/office/drawing/2014/main" id="{4C171CC1-8B1A-4281-97CA-C2F41CAD63F3}"/>
              </a:ext>
            </a:extLst>
          </p:cNvPr>
          <p:cNvSpPr txBox="1"/>
          <p:nvPr/>
        </p:nvSpPr>
        <p:spPr>
          <a:xfrm>
            <a:off x="8605560" y="403006"/>
            <a:ext cx="3042807" cy="1938992"/>
          </a:xfrm>
          <a:prstGeom prst="rect">
            <a:avLst/>
          </a:prstGeom>
          <a:noFill/>
        </p:spPr>
        <p:txBody>
          <a:bodyPr wrap="square" lIns="91440" tIns="45720" rIns="91440" bIns="45720" rtlCol="0" anchor="t">
            <a:spAutoFit/>
          </a:bodyPr>
          <a:lstStyle/>
          <a:p>
            <a:r>
              <a:rPr lang="en-US" sz="1200" dirty="0"/>
              <a:t>In our Numeracy lessons this term, we will be focusing on developing our understanding of number and data handling. We will continue to practise our times tables and mental Maths daily. We will be developing our problem-solving and reasoning skills, along with our ability to explain our work using mathematical language. Throughout, we will use the concrete, visual, and abstract approach to help deepen understanding.</a:t>
            </a:r>
            <a:endParaRPr lang="en-GB" sz="1200" dirty="0">
              <a:ea typeface="Calibri"/>
              <a:cs typeface="Calibri"/>
            </a:endParaRPr>
          </a:p>
        </p:txBody>
      </p:sp>
      <p:sp>
        <p:nvSpPr>
          <p:cNvPr id="43" name="TextBox 42">
            <a:extLst>
              <a:ext uri="{FF2B5EF4-FFF2-40B4-BE49-F238E27FC236}">
                <a16:creationId xmlns:a16="http://schemas.microsoft.com/office/drawing/2014/main" id="{2074657F-C227-4532-9AC4-949C0A923C06}"/>
              </a:ext>
            </a:extLst>
          </p:cNvPr>
          <p:cNvSpPr txBox="1"/>
          <p:nvPr/>
        </p:nvSpPr>
        <p:spPr>
          <a:xfrm>
            <a:off x="482181" y="2735220"/>
            <a:ext cx="3080830" cy="2123658"/>
          </a:xfrm>
          <a:prstGeom prst="rect">
            <a:avLst/>
          </a:prstGeom>
          <a:solidFill>
            <a:schemeClr val="bg1"/>
          </a:solidFill>
        </p:spPr>
        <p:txBody>
          <a:bodyPr wrap="square" lIns="91440" tIns="45720" rIns="91440" bIns="45720" rtlCol="0" anchor="t">
            <a:spAutoFit/>
          </a:bodyPr>
          <a:lstStyle/>
          <a:p>
            <a:r>
              <a:rPr lang="en-US" sz="1100" dirty="0"/>
              <a:t>Internet safety will be taught regularly to help children use the internet confidently and responsibly to gather information and explore new ideas.  Our learning will also involve using HWB tools to help present their work creatively. Additionally, we are going to be learning the skills needed to make stop-motion animation movies! Cherry Class will have a fantastic opportunity to spend a whole day working with animation specialists from Big Foot Education, who will be visiting our school to guide and inspire the children.</a:t>
            </a:r>
          </a:p>
        </p:txBody>
      </p:sp>
      <p:sp>
        <p:nvSpPr>
          <p:cNvPr id="44" name="TextBox 43">
            <a:extLst>
              <a:ext uri="{FF2B5EF4-FFF2-40B4-BE49-F238E27FC236}">
                <a16:creationId xmlns:a16="http://schemas.microsoft.com/office/drawing/2014/main" id="{1A4F963A-E2F0-43C3-B4AF-465794AB162A}"/>
              </a:ext>
            </a:extLst>
          </p:cNvPr>
          <p:cNvSpPr txBox="1"/>
          <p:nvPr/>
        </p:nvSpPr>
        <p:spPr>
          <a:xfrm>
            <a:off x="559054" y="5156632"/>
            <a:ext cx="3008328" cy="1592744"/>
          </a:xfrm>
          <a:prstGeom prst="rect">
            <a:avLst/>
          </a:prstGeom>
          <a:noFill/>
        </p:spPr>
        <p:txBody>
          <a:bodyPr wrap="square" lIns="91440" tIns="45720" rIns="91440" bIns="45720" rtlCol="0" anchor="t">
            <a:spAutoFit/>
          </a:bodyPr>
          <a:lstStyle/>
          <a:p>
            <a:endParaRPr lang="en-GB" sz="1200" dirty="0"/>
          </a:p>
          <a:p>
            <a:r>
              <a:rPr lang="en-US" sz="1050" dirty="0"/>
              <a:t>We’re excited to take advantage of our fantastic school grounds and will be moving our learning outside whenever possible. On the days we are going to be spending time outdoors, I will send a message via </a:t>
            </a:r>
            <a:r>
              <a:rPr lang="en-US" sz="1050" dirty="0" err="1"/>
              <a:t>ClassCharts</a:t>
            </a:r>
            <a:r>
              <a:rPr lang="en-US" sz="1050" dirty="0"/>
              <a:t> to let you know. Children are welcome to wear old shoes or wellies on those days if they wish. Thank you for your support!</a:t>
            </a:r>
          </a:p>
          <a:p>
            <a:endParaRPr lang="en-GB" sz="1200" dirty="0">
              <a:ea typeface="Calibri"/>
              <a:cs typeface="Calibri"/>
            </a:endParaRPr>
          </a:p>
        </p:txBody>
      </p:sp>
      <p:sp>
        <p:nvSpPr>
          <p:cNvPr id="47" name="TextBox 46">
            <a:extLst>
              <a:ext uri="{FF2B5EF4-FFF2-40B4-BE49-F238E27FC236}">
                <a16:creationId xmlns:a16="http://schemas.microsoft.com/office/drawing/2014/main" id="{D3B2D1C6-A9C9-4EE2-BA29-79EB20FE35AB}"/>
              </a:ext>
            </a:extLst>
          </p:cNvPr>
          <p:cNvSpPr txBox="1"/>
          <p:nvPr/>
        </p:nvSpPr>
        <p:spPr>
          <a:xfrm>
            <a:off x="8608182" y="5140450"/>
            <a:ext cx="3031752" cy="1615827"/>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100" dirty="0">
                <a:ea typeface="Calibri"/>
                <a:cs typeface="Calibri"/>
              </a:rPr>
              <a:t>J2Blast on Hwb is excellent to help learn the times tables.</a:t>
            </a:r>
          </a:p>
          <a:p>
            <a:pPr marL="171450" indent="-171450">
              <a:buFont typeface="Arial" panose="020B0604020202020204" pitchFamily="34" charset="0"/>
              <a:buChar char="•"/>
            </a:pPr>
            <a:r>
              <a:rPr lang="en-US" sz="1100" dirty="0"/>
              <a:t>Regular reading and completing homework and spellings at home each week. </a:t>
            </a:r>
          </a:p>
          <a:p>
            <a:r>
              <a:rPr lang="en-US" sz="1100" b="1" dirty="0">
                <a:ea typeface="Calibri"/>
                <a:cs typeface="Calibri"/>
              </a:rPr>
              <a:t>Class Inquiry website links:</a:t>
            </a:r>
          </a:p>
          <a:p>
            <a:pPr marL="171450" indent="-171450">
              <a:buFont typeface="Arial" panose="020B0604020202020204" pitchFamily="34" charset="0"/>
              <a:buChar char="•"/>
            </a:pPr>
            <a:r>
              <a:rPr lang="en-US" sz="1100" dirty="0">
                <a:hlinkClick r:id="rId3"/>
              </a:rPr>
              <a:t>BBC Bitesize Learning - Myths and legends</a:t>
            </a:r>
            <a:endParaRPr lang="en-GB" sz="1100" dirty="0"/>
          </a:p>
          <a:p>
            <a:pPr marL="171450" indent="-171450">
              <a:buFont typeface="Arial" panose="020B0604020202020204" pitchFamily="34" charset="0"/>
              <a:buChar char="•"/>
            </a:pPr>
            <a:r>
              <a:rPr lang="en-US" sz="1100" dirty="0">
                <a:hlinkClick r:id="rId4"/>
              </a:rPr>
              <a:t>Welsh Myths and Legends</a:t>
            </a:r>
            <a:endParaRPr lang="en-US" sz="1100" dirty="0"/>
          </a:p>
          <a:p>
            <a:pPr marL="171450" indent="-171450">
              <a:buFont typeface="Arial" panose="020B0604020202020204" pitchFamily="34" charset="0"/>
              <a:buChar char="•"/>
            </a:pPr>
            <a:r>
              <a:rPr lang="en-US" sz="1100" dirty="0">
                <a:hlinkClick r:id="rId5"/>
              </a:rPr>
              <a:t>BBC Bitesize - Animation Toolkit</a:t>
            </a:r>
            <a:endParaRPr lang="en-US" sz="1100" dirty="0"/>
          </a:p>
          <a:p>
            <a:pPr marL="171450" indent="-171450">
              <a:buFont typeface="Arial" panose="020B0604020202020204" pitchFamily="34" charset="0"/>
              <a:buChar char="•"/>
            </a:pPr>
            <a:endParaRPr lang="en-GB" sz="1100" dirty="0">
              <a:ea typeface="Calibri"/>
              <a:cs typeface="Calibri"/>
            </a:endParaRPr>
          </a:p>
        </p:txBody>
      </p:sp>
      <p:pic>
        <p:nvPicPr>
          <p:cNvPr id="2" name="Picture 1" descr="A green and blue leaves&#10;&#10;Description automatically generated">
            <a:extLst>
              <a:ext uri="{FF2B5EF4-FFF2-40B4-BE49-F238E27FC236}">
                <a16:creationId xmlns:a16="http://schemas.microsoft.com/office/drawing/2014/main" id="{3E2B938F-70E4-3803-A27A-CF61FFA42E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460328">
            <a:off x="-98329" y="63193"/>
            <a:ext cx="778703" cy="778703"/>
          </a:xfrm>
          <a:prstGeom prst="rect">
            <a:avLst/>
          </a:prstGeom>
        </p:spPr>
      </p:pic>
      <p:pic>
        <p:nvPicPr>
          <p:cNvPr id="3" name="Picture 2" descr="A green and blue leaves&#10;&#10;Description automatically generated">
            <a:extLst>
              <a:ext uri="{FF2B5EF4-FFF2-40B4-BE49-F238E27FC236}">
                <a16:creationId xmlns:a16="http://schemas.microsoft.com/office/drawing/2014/main" id="{501E5AE9-B5DF-1426-A8FE-779791FF31E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508199">
            <a:off x="11369539" y="13655"/>
            <a:ext cx="778703" cy="778703"/>
          </a:xfrm>
          <a:prstGeom prst="rect">
            <a:avLst/>
          </a:prstGeom>
        </p:spPr>
      </p:pic>
      <p:pic>
        <p:nvPicPr>
          <p:cNvPr id="5" name="Picture 4" descr="A green and blue leaves&#10;&#10;Description automatically generated">
            <a:extLst>
              <a:ext uri="{FF2B5EF4-FFF2-40B4-BE49-F238E27FC236}">
                <a16:creationId xmlns:a16="http://schemas.microsoft.com/office/drawing/2014/main" id="{4F8FE68F-5A36-00DF-8DF2-14B67EBC684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2124958">
            <a:off x="19886" y="6141691"/>
            <a:ext cx="778703" cy="778703"/>
          </a:xfrm>
          <a:prstGeom prst="rect">
            <a:avLst/>
          </a:prstGeom>
        </p:spPr>
      </p:pic>
      <p:pic>
        <p:nvPicPr>
          <p:cNvPr id="8" name="Picture 7" descr="A green and blue leaves&#10;&#10;Description automatically generated">
            <a:extLst>
              <a:ext uri="{FF2B5EF4-FFF2-40B4-BE49-F238E27FC236}">
                <a16:creationId xmlns:a16="http://schemas.microsoft.com/office/drawing/2014/main" id="{30894979-EB4D-2CD5-18D0-838B54986A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8039993">
            <a:off x="11420353" y="6055694"/>
            <a:ext cx="778703" cy="778703"/>
          </a:xfrm>
          <a:prstGeom prst="rect">
            <a:avLst/>
          </a:prstGeom>
        </p:spPr>
      </p:pic>
      <p:sp>
        <p:nvSpPr>
          <p:cNvPr id="9" name="TextBox 8">
            <a:extLst>
              <a:ext uri="{FF2B5EF4-FFF2-40B4-BE49-F238E27FC236}">
                <a16:creationId xmlns:a16="http://schemas.microsoft.com/office/drawing/2014/main" id="{A720BD4C-11C3-56B4-8593-64C5B4029666}"/>
              </a:ext>
            </a:extLst>
          </p:cNvPr>
          <p:cNvSpPr txBox="1"/>
          <p:nvPr/>
        </p:nvSpPr>
        <p:spPr>
          <a:xfrm>
            <a:off x="497585" y="428062"/>
            <a:ext cx="3105700" cy="1615827"/>
          </a:xfrm>
          <a:prstGeom prst="rect">
            <a:avLst/>
          </a:prstGeom>
          <a:noFill/>
        </p:spPr>
        <p:txBody>
          <a:bodyPr wrap="square" lIns="91440" tIns="45720" rIns="91440" bIns="45720" rtlCol="0" anchor="t">
            <a:spAutoFit/>
          </a:bodyPr>
          <a:lstStyle/>
          <a:p>
            <a:r>
              <a:rPr lang="en-US" sz="1100" dirty="0"/>
              <a:t>We will continue to use Monster Phonics and Superhero Spellings to develop pupil skills. The children will explore a range of rich texts relating to our concepts of creativity, heritage and expression. This term the children will be working to develop their narrative and poetry skills. During our writing journeys, the children will have exciting opportunities to develop their Oracy skills and learn new and exciting vocabulary. </a:t>
            </a:r>
            <a:endParaRPr lang="en-US" sz="1100" dirty="0">
              <a:latin typeface="Calibri"/>
              <a:ea typeface="Calibri"/>
              <a:cs typeface="Calibri"/>
            </a:endParaRPr>
          </a:p>
        </p:txBody>
      </p:sp>
    </p:spTree>
    <p:extLst>
      <p:ext uri="{BB962C8B-B14F-4D97-AF65-F5344CB8AC3E}">
        <p14:creationId xmlns:p14="http://schemas.microsoft.com/office/powerpoint/2010/main" val="98079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8F2B1-4C61-6831-E097-004C69EBC6FA}"/>
            </a:ext>
          </a:extLst>
        </p:cNvPr>
        <p:cNvGrpSpPr/>
        <p:nvPr/>
      </p:nvGrpSpPr>
      <p:grpSpPr>
        <a:xfrm>
          <a:off x="0" y="0"/>
          <a:ext cx="0" cy="0"/>
          <a:chOff x="0" y="0"/>
          <a:chExt cx="0" cy="0"/>
        </a:xfrm>
      </p:grpSpPr>
      <p:grpSp>
        <p:nvGrpSpPr>
          <p:cNvPr id="21" name="Group 20">
            <a:extLst>
              <a:ext uri="{FF2B5EF4-FFF2-40B4-BE49-F238E27FC236}">
                <a16:creationId xmlns:a16="http://schemas.microsoft.com/office/drawing/2014/main" id="{35416648-A800-446E-A6B1-544496072D04}"/>
              </a:ext>
            </a:extLst>
          </p:cNvPr>
          <p:cNvGrpSpPr/>
          <p:nvPr/>
        </p:nvGrpSpPr>
        <p:grpSpPr>
          <a:xfrm>
            <a:off x="-39672" y="4061"/>
            <a:ext cx="12314800" cy="6858000"/>
            <a:chOff x="0" y="0"/>
            <a:chExt cx="12192000" cy="6858000"/>
          </a:xfrm>
        </p:grpSpPr>
        <p:sp>
          <p:nvSpPr>
            <p:cNvPr id="4" name="Rectangle 3">
              <a:extLst>
                <a:ext uri="{FF2B5EF4-FFF2-40B4-BE49-F238E27FC236}">
                  <a16:creationId xmlns:a16="http://schemas.microsoft.com/office/drawing/2014/main" id="{C509BA65-727D-2479-5235-AC2AF7340B6F}"/>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3A521BED-9E5E-7487-77BF-193A86D2F4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92" y="164970"/>
              <a:ext cx="11886415" cy="6570482"/>
            </a:xfrm>
            <a:prstGeom prst="rect">
              <a:avLst/>
            </a:prstGeom>
          </p:spPr>
        </p:pic>
        <p:sp>
          <p:nvSpPr>
            <p:cNvPr id="11" name="Rectangle 10">
              <a:extLst>
                <a:ext uri="{FF2B5EF4-FFF2-40B4-BE49-F238E27FC236}">
                  <a16:creationId xmlns:a16="http://schemas.microsoft.com/office/drawing/2014/main" id="{29DF2098-738A-2457-2884-4A49AFF4F73F}"/>
                </a:ext>
              </a:extLst>
            </p:cNvPr>
            <p:cNvSpPr/>
            <p:nvPr/>
          </p:nvSpPr>
          <p:spPr>
            <a:xfrm>
              <a:off x="710939" y="1253608"/>
              <a:ext cx="10652866" cy="505846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DF4E7BAC-689B-2ACD-FD5D-AC74B4E88646}"/>
                </a:ext>
              </a:extLst>
            </p:cNvPr>
            <p:cNvSpPr/>
            <p:nvPr/>
          </p:nvSpPr>
          <p:spPr>
            <a:xfrm>
              <a:off x="924406" y="1482288"/>
              <a:ext cx="10227733" cy="4601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796ACA07-90F8-2739-D876-6A4ACC8B3721}"/>
                </a:ext>
              </a:extLst>
            </p:cNvPr>
            <p:cNvSpPr/>
            <p:nvPr/>
          </p:nvSpPr>
          <p:spPr>
            <a:xfrm>
              <a:off x="1000604" y="1466733"/>
              <a:ext cx="5288556" cy="954107"/>
            </a:xfrm>
            <a:prstGeom prst="rect">
              <a:avLst/>
            </a:prstGeom>
            <a:noFill/>
          </p:spPr>
          <p:txBody>
            <a:bodyPr wrap="square" lIns="91440" tIns="45720" rIns="91440" bIns="45720" anchor="t">
              <a:spAutoFit/>
            </a:bodyPr>
            <a:lstStyle/>
            <a:p>
              <a:pPr algn="ctr"/>
              <a:r>
                <a:rPr lang="en-US" sz="2000" b="1" dirty="0">
                  <a:ln w="0"/>
                  <a:solidFill>
                    <a:srgbClr val="92D050"/>
                  </a:solidFill>
                  <a:effectLst>
                    <a:outerShdw blurRad="38100" dist="25400" dir="5400000" algn="ctr" rotWithShape="0">
                      <a:srgbClr val="6E747A">
                        <a:alpha val="43000"/>
                      </a:srgbClr>
                    </a:outerShdw>
                  </a:effectLst>
                </a:rPr>
                <a:t>📚 Homework Information – Autumn Term 🍂</a:t>
              </a:r>
              <a:endParaRPr lang="en-US" sz="2000"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p:txBody>
        </p:sp>
      </p:grpSp>
      <p:sp>
        <p:nvSpPr>
          <p:cNvPr id="22" name="TextBox 21">
            <a:extLst>
              <a:ext uri="{FF2B5EF4-FFF2-40B4-BE49-F238E27FC236}">
                <a16:creationId xmlns:a16="http://schemas.microsoft.com/office/drawing/2014/main" id="{05C28469-BD9D-0A2C-5461-16602B1C24F5}"/>
              </a:ext>
            </a:extLst>
          </p:cNvPr>
          <p:cNvSpPr txBox="1"/>
          <p:nvPr/>
        </p:nvSpPr>
        <p:spPr>
          <a:xfrm>
            <a:off x="1234357" y="1838694"/>
            <a:ext cx="9723285" cy="4016484"/>
          </a:xfrm>
          <a:prstGeom prst="rect">
            <a:avLst/>
          </a:prstGeom>
          <a:noFill/>
        </p:spPr>
        <p:txBody>
          <a:bodyPr wrap="square" lIns="91440" tIns="45720" rIns="91440" bIns="45720" rtlCol="0" anchor="t">
            <a:spAutoFit/>
          </a:bodyPr>
          <a:lstStyle/>
          <a:p>
            <a:r>
              <a:rPr lang="en-US" sz="1500" dirty="0"/>
              <a:t>This term, pupils will once again take part in </a:t>
            </a:r>
            <a:r>
              <a:rPr lang="en-US" sz="1500" b="1" dirty="0"/>
              <a:t>Passion Project-style homework</a:t>
            </a:r>
            <a:r>
              <a:rPr lang="en-US" sz="1500" dirty="0"/>
              <a:t>! These weekly projects will encourage creativity, independent thinking, and curiosity around our seasonal theme: </a:t>
            </a:r>
            <a:r>
              <a:rPr lang="en-US" sz="1500" b="1" dirty="0"/>
              <a:t>Autumn</a:t>
            </a:r>
            <a:r>
              <a:rPr lang="en-US" sz="1500" dirty="0"/>
              <a:t>.</a:t>
            </a:r>
          </a:p>
          <a:p>
            <a:endParaRPr lang="en-US" sz="1500" dirty="0"/>
          </a:p>
          <a:p>
            <a:r>
              <a:rPr lang="en-US" sz="1500" b="1" dirty="0"/>
              <a:t>📝 Passion Project Homework:</a:t>
            </a:r>
          </a:p>
          <a:p>
            <a:r>
              <a:rPr lang="en-US" sz="1500" b="1" dirty="0"/>
              <a:t>New Project Tasks </a:t>
            </a:r>
            <a:r>
              <a:rPr lang="en-US" sz="1500" dirty="0"/>
              <a:t>will be given </a:t>
            </a:r>
            <a:r>
              <a:rPr lang="en-US" sz="1500" b="1" dirty="0"/>
              <a:t>every Friday </a:t>
            </a:r>
            <a:r>
              <a:rPr lang="en-US" sz="1500" dirty="0"/>
              <a:t>and will need to be completed by the </a:t>
            </a:r>
            <a:r>
              <a:rPr lang="en-US" sz="1500" b="1" dirty="0"/>
              <a:t>following Friday. Please can the children bring their passion project books into school every Friday. </a:t>
            </a:r>
            <a:r>
              <a:rPr lang="en-US" sz="1500" dirty="0"/>
              <a:t>Each week's task will relate to our topic and give pupils the opportunity to explore Autumn through a range of activities – from art and writing to research and nature-based investigations.</a:t>
            </a:r>
          </a:p>
          <a:p>
            <a:endParaRPr lang="en-US" sz="1500" dirty="0"/>
          </a:p>
          <a:p>
            <a:r>
              <a:rPr lang="en-US" sz="1500" b="1" dirty="0"/>
              <a:t>✏️ Weekly Spelling Practice:</a:t>
            </a:r>
          </a:p>
          <a:p>
            <a:r>
              <a:rPr lang="en-US" sz="1500" b="1" dirty="0"/>
              <a:t>Spelling words</a:t>
            </a:r>
            <a:r>
              <a:rPr lang="en-US" sz="1500" dirty="0"/>
              <a:t> will be sent home every </a:t>
            </a:r>
            <a:r>
              <a:rPr lang="en-US" sz="1500" b="1" dirty="0"/>
              <a:t>Monday</a:t>
            </a:r>
            <a:r>
              <a:rPr lang="en-US" sz="1500" dirty="0"/>
              <a:t>. </a:t>
            </a:r>
            <a:r>
              <a:rPr lang="en-US" sz="1500" b="1" dirty="0"/>
              <a:t>Please can the children bring their red spelling words into school every Monday.</a:t>
            </a:r>
          </a:p>
          <a:p>
            <a:r>
              <a:rPr lang="en-US" sz="1500" dirty="0"/>
              <a:t>Pupils should practise these words at home during the week in their A5 red books.</a:t>
            </a:r>
          </a:p>
          <a:p>
            <a:r>
              <a:rPr lang="en-US" sz="1500" dirty="0"/>
              <a:t>We will have a </a:t>
            </a:r>
            <a:r>
              <a:rPr lang="en-US" sz="1500" b="1" dirty="0"/>
              <a:t>spelling dictation activity</a:t>
            </a:r>
            <a:r>
              <a:rPr lang="en-US" sz="1500" dirty="0"/>
              <a:t> in class at the </a:t>
            </a:r>
            <a:r>
              <a:rPr lang="en-US" sz="1500" b="1" dirty="0"/>
              <a:t>end of the week</a:t>
            </a:r>
            <a:r>
              <a:rPr lang="en-US" sz="1500" dirty="0"/>
              <a:t>.</a:t>
            </a:r>
          </a:p>
          <a:p>
            <a:endParaRPr lang="en-US" sz="1500" dirty="0"/>
          </a:p>
          <a:p>
            <a:r>
              <a:rPr lang="en-US" sz="1500" dirty="0"/>
              <a:t>Please support your child with their homework by encouraging them to take pride in their work, manage their time well, and explore the topic in ways that interest them. Thank you for your continued support!</a:t>
            </a:r>
          </a:p>
        </p:txBody>
      </p:sp>
      <p:pic>
        <p:nvPicPr>
          <p:cNvPr id="9" name="Picture 8" descr="A logo for a school&#10;&#10;Description automatically generated">
            <a:extLst>
              <a:ext uri="{FF2B5EF4-FFF2-40B4-BE49-F238E27FC236}">
                <a16:creationId xmlns:a16="http://schemas.microsoft.com/office/drawing/2014/main" id="{36970A56-E2C6-EFB7-AF01-796CB4E9F556}"/>
              </a:ext>
            </a:extLst>
          </p:cNvPr>
          <p:cNvPicPr>
            <a:picLocks noChangeAspect="1"/>
          </p:cNvPicPr>
          <p:nvPr/>
        </p:nvPicPr>
        <p:blipFill>
          <a:blip r:embed="rId4"/>
          <a:stretch>
            <a:fillRect/>
          </a:stretch>
        </p:blipFill>
        <p:spPr>
          <a:xfrm>
            <a:off x="11035863" y="408152"/>
            <a:ext cx="832069" cy="839076"/>
          </a:xfrm>
          <a:prstGeom prst="rect">
            <a:avLst/>
          </a:prstGeom>
        </p:spPr>
      </p:pic>
      <p:pic>
        <p:nvPicPr>
          <p:cNvPr id="3" name="Picture 2" descr="A green and blue leaves&#10;&#10;Description automatically generated">
            <a:extLst>
              <a:ext uri="{FF2B5EF4-FFF2-40B4-BE49-F238E27FC236}">
                <a16:creationId xmlns:a16="http://schemas.microsoft.com/office/drawing/2014/main" id="{2B20EA2B-28CA-F5A7-9488-989896AFB8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061E6EF2-CCCA-CBCB-2C5F-7AFA3FE99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AF548849-D090-2A15-92B3-F1DB7F8397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6C7A7481-6FB5-E2AD-0B35-CFAF40D614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Tree>
    <p:extLst>
      <p:ext uri="{BB962C8B-B14F-4D97-AF65-F5344CB8AC3E}">
        <p14:creationId xmlns:p14="http://schemas.microsoft.com/office/powerpoint/2010/main" val="2966002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21509B48D81C44BC4A6C4EDAE48290" ma:contentTypeVersion="18" ma:contentTypeDescription="Create a new document." ma:contentTypeScope="" ma:versionID="eedc139bfc6db459844b584d38072bd0">
  <xsd:schema xmlns:xsd="http://www.w3.org/2001/XMLSchema" xmlns:xs="http://www.w3.org/2001/XMLSchema" xmlns:p="http://schemas.microsoft.com/office/2006/metadata/properties" xmlns:ns3="63f14b99-e8c2-4c57-8574-4b5dcc300cd2" xmlns:ns4="1aa9f235-030b-41bd-be9e-6573beeb96a0" targetNamespace="http://schemas.microsoft.com/office/2006/metadata/properties" ma:root="true" ma:fieldsID="784763c159440960caf44cb030b0ef09" ns3:_="" ns4:_="">
    <xsd:import namespace="63f14b99-e8c2-4c57-8574-4b5dcc300cd2"/>
    <xsd:import namespace="1aa9f235-030b-41bd-be9e-6573beeb96a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f14b99-e8c2-4c57-8574-4b5dcc300c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a9f235-030b-41bd-be9e-6573beeb96a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3f14b99-e8c2-4c57-8574-4b5dcc300cd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67A354-2E5C-4031-8CF4-267010F6F4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f14b99-e8c2-4c57-8574-4b5dcc300cd2"/>
    <ds:schemaRef ds:uri="1aa9f235-030b-41bd-be9e-6573beeb96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445791-FF1A-4770-ADE2-ED4B3B8CCA92}">
  <ds:schemaRefs>
    <ds:schemaRef ds:uri="http://purl.org/dc/elements/1.1/"/>
    <ds:schemaRef ds:uri="63f14b99-e8c2-4c57-8574-4b5dcc300cd2"/>
    <ds:schemaRef ds:uri="http://schemas.openxmlformats.org/package/2006/metadata/core-properties"/>
    <ds:schemaRef ds:uri="http://schemas.microsoft.com/office/2006/metadata/properties"/>
    <ds:schemaRef ds:uri="http://schemas.microsoft.com/office/2006/documentManagement/types"/>
    <ds:schemaRef ds:uri="http://www.w3.org/XML/1998/namespace"/>
    <ds:schemaRef ds:uri="http://purl.org/dc/terms/"/>
    <ds:schemaRef ds:uri="http://schemas.microsoft.com/office/infopath/2007/PartnerControls"/>
    <ds:schemaRef ds:uri="1aa9f235-030b-41bd-be9e-6573beeb96a0"/>
    <ds:schemaRef ds:uri="http://purl.org/dc/dcmitype/"/>
  </ds:schemaRefs>
</ds:datastoreItem>
</file>

<file path=customXml/itemProps3.xml><?xml version="1.0" encoding="utf-8"?>
<ds:datastoreItem xmlns:ds="http://schemas.openxmlformats.org/officeDocument/2006/customXml" ds:itemID="{D1A902C6-F48E-497E-90CA-32C6AA7AC4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212</TotalTime>
  <Words>1294</Words>
  <Application>Microsoft Office PowerPoint</Application>
  <PresentationFormat>Widescreen</PresentationFormat>
  <Paragraphs>89</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KEY</dc:creator>
  <cp:lastModifiedBy>L Lloyd (Cilffriw Primary School)</cp:lastModifiedBy>
  <cp:revision>64</cp:revision>
  <cp:lastPrinted>2024-01-19T09:28:50Z</cp:lastPrinted>
  <dcterms:created xsi:type="dcterms:W3CDTF">2023-01-24T10:21:13Z</dcterms:created>
  <dcterms:modified xsi:type="dcterms:W3CDTF">2025-09-05T08:25:38Z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0x010100CF21509B48D81C44BC4A6C4EDAE48290</vt:lpwstr>
  </property>
  <property fmtid="{D5CDD505-2E9C-101B-9397-08002B2CF9AE}" pid="3" name="MediaServiceImageTags">
    <vt:lpwstr/>
  </property>
</Properties>
</file>