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7" r:id="rId5"/>
    <p:sldId id="258" r:id="rId6"/>
    <p:sldId id="261" r:id="rId7"/>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E3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86"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237D502-8BC5-42E2-BB85-A1D233983D37}" type="datetimeFigureOut">
              <a:rPr lang="en-GB" smtClean="0"/>
              <a:t>05/09/2025</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942E68B-F72A-4541-9B78-95E32CA68706}" type="slidenum">
              <a:rPr lang="en-GB" smtClean="0"/>
              <a:t>‹#›</a:t>
            </a:fld>
            <a:endParaRPr lang="en-GB"/>
          </a:p>
        </p:txBody>
      </p:sp>
    </p:spTree>
    <p:extLst>
      <p:ext uri="{BB962C8B-B14F-4D97-AF65-F5344CB8AC3E}">
        <p14:creationId xmlns:p14="http://schemas.microsoft.com/office/powerpoint/2010/main" val="3676967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42E68B-F72A-4541-9B78-95E32CA68706}" type="slidenum">
              <a:rPr lang="en-GB" smtClean="0"/>
              <a:t>1</a:t>
            </a:fld>
            <a:endParaRPr lang="en-GB"/>
          </a:p>
        </p:txBody>
      </p:sp>
    </p:spTree>
    <p:extLst>
      <p:ext uri="{BB962C8B-B14F-4D97-AF65-F5344CB8AC3E}">
        <p14:creationId xmlns:p14="http://schemas.microsoft.com/office/powerpoint/2010/main" val="1360384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FA1A6-5C42-1AE2-C237-06D7ABE66C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F52817-FF83-8F25-06D4-99B8FB1289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F25B8C-471B-3320-C82A-5544DADEBD1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8D3B094-7316-3B23-CEA5-61A1C01DADA1}"/>
              </a:ext>
            </a:extLst>
          </p:cNvPr>
          <p:cNvSpPr>
            <a:spLocks noGrp="1"/>
          </p:cNvSpPr>
          <p:nvPr>
            <p:ph type="sldNum" sz="quarter" idx="10"/>
          </p:nvPr>
        </p:nvSpPr>
        <p:spPr/>
        <p:txBody>
          <a:bodyPr/>
          <a:lstStyle/>
          <a:p>
            <a:fld id="{8942E68B-F72A-4541-9B78-95E32CA68706}" type="slidenum">
              <a:rPr lang="en-GB" smtClean="0"/>
              <a:t>3</a:t>
            </a:fld>
            <a:endParaRPr lang="en-GB"/>
          </a:p>
        </p:txBody>
      </p:sp>
    </p:spTree>
    <p:extLst>
      <p:ext uri="{BB962C8B-B14F-4D97-AF65-F5344CB8AC3E}">
        <p14:creationId xmlns:p14="http://schemas.microsoft.com/office/powerpoint/2010/main" val="75932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E65B-C4C9-4C4A-BD67-AE51ABD711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EDDBA5-F511-4302-BE97-9638E8051C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4BD98A-573A-4B7D-B5FD-9504013DC6E1}"/>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FD1C8CFC-E7A4-411B-BE07-1EAF9EF45A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D4F446-142E-4F25-BE01-B15E1DA8826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19608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00B6-99A3-495F-88F6-7C03B14556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3F7BF7-08A8-4E3E-8038-4AB56CD312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AE05FB-E64E-472F-8C09-73D0C13867E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0174C503-89CE-40E1-B68C-E3D8647759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31ECCC-F247-48A1-AD9A-F0342D906E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0004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F7A26D-1B6B-4E31-B57C-0C84B4DDCC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F6B9D8-7C08-4A81-9E44-12112C538C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DE9278-40BE-4B58-9FB1-F28491F8595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DB0F62EC-AFDB-4363-8FD7-2D54FBE628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D16B7F-E680-460D-9F0A-76A258A33FA2}"/>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50806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C3108-C81F-4709-8658-79DFE8ACCB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67A04-1908-4749-9C87-5D9A07C18C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31F5C0-53B9-4A26-96E3-A1283312CA7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EE6E938E-456D-49CA-8D27-E28B270C94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A45AD4-8287-4770-9A7C-E589859E9FE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48859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00FE-657A-47D2-BA4F-5BE612445C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A02C2E-C337-4866-8A37-A8BBFE806B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E74360-9B5F-44C7-B3DB-3559F322565F}"/>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B8E6AACB-D0F4-4B0A-A64A-7B037DF312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F15F9B-71F7-48C6-9ABC-30713CA1CCB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6102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A6DB-71B2-4A12-8F98-3E3F158019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B32329-ED8C-442F-BF8D-C9B03F1235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074B6C-3590-400E-B775-7AD4E9BF6F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21FB34-2768-4A51-90AA-506282AC5AD0}"/>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E795EB1E-DDE5-4419-B84C-161B6FED4C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65B706-60FA-4265-906C-DCC9DBE03F30}"/>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3667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BE9D-2DF6-4827-B6E9-2974CADAD3E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C86886-EB69-44D6-A812-2998D4D05B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43B5E9-4CB8-4A21-B0CF-13E7E6BEB0A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059F40-4455-43CA-84B9-05014A34C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137238-4886-487F-82C9-AEEF49B9F4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3889AA-69FB-4EC7-8201-8264EFC3F7D2}"/>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8" name="Footer Placeholder 7">
            <a:extLst>
              <a:ext uri="{FF2B5EF4-FFF2-40B4-BE49-F238E27FC236}">
                <a16:creationId xmlns:a16="http://schemas.microsoft.com/office/drawing/2014/main" id="{43342094-7A17-41D4-A49E-F32E0B719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E3CE44-02EF-40D6-BB8C-AB73914CD9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4806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8402-6C3A-4C00-848E-F404078433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FB2CA3-A118-48CE-969C-F3CF32CDE49F}"/>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4" name="Footer Placeholder 3">
            <a:extLst>
              <a:ext uri="{FF2B5EF4-FFF2-40B4-BE49-F238E27FC236}">
                <a16:creationId xmlns:a16="http://schemas.microsoft.com/office/drawing/2014/main" id="{80FE35A0-99BC-4C21-84FD-165DEFD2929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9B6DE84-7E8C-4861-A9CA-A1FED70382DD}"/>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4611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EB7EF3-3229-402B-9643-8012A4C58495}"/>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3" name="Footer Placeholder 2">
            <a:extLst>
              <a:ext uri="{FF2B5EF4-FFF2-40B4-BE49-F238E27FC236}">
                <a16:creationId xmlns:a16="http://schemas.microsoft.com/office/drawing/2014/main" id="{5A52DC02-6B1A-4416-9DF5-D9729FA908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1EC45A-1B09-444B-AA73-75C3B80AC865}"/>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9113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9EE7-3060-40E6-AB18-9B995C73D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2071A6-0BBB-4D63-A365-A148057CA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101C5F-14CB-4143-A9FA-C373E99CE8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4642E7-F914-4324-B32C-B6EA381E116B}"/>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A16295A8-FF2B-4FA2-883A-0EF6BD7787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A8D87E-3580-449B-93C8-ACEFD8F10DF4}"/>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51019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B576-390C-40FF-A0F8-4723E5F3C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2D7CA6-9CE8-41FB-8A0D-9936C48E3D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AA5ED0-6C23-4454-926E-65140C96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075EE3-675E-4D66-BD60-2B78094B1680}"/>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98015549-681B-4FEA-89DC-3B8B6B8DA9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20DA5D-742B-405D-B87A-7933CCDC26BE}"/>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154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9CEF32-C8D4-42BA-AC32-DAE1E591F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B7D07E-705E-497B-84D0-F6A78EBE9B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F446B5-1689-466B-9AA0-A4D6BDE082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244016CC-FB22-4DFC-8B88-4B3F4CEA02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8384504-6B6A-46F3-980D-A18FD6A49C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D3BF1-1E90-4003-A339-48BAF379B3B8}" type="slidenum">
              <a:rPr lang="en-GB" smtClean="0"/>
              <a:t>‹#›</a:t>
            </a:fld>
            <a:endParaRPr lang="en-GB"/>
          </a:p>
        </p:txBody>
      </p:sp>
    </p:spTree>
    <p:extLst>
      <p:ext uri="{BB962C8B-B14F-4D97-AF65-F5344CB8AC3E}">
        <p14:creationId xmlns:p14="http://schemas.microsoft.com/office/powerpoint/2010/main" val="67312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DFD320AC-6EA5-4F6F-AF99-F1192A82D171}"/>
              </a:ext>
            </a:extLst>
          </p:cNvPr>
          <p:cNvGrpSpPr/>
          <p:nvPr/>
        </p:nvGrpSpPr>
        <p:grpSpPr>
          <a:xfrm>
            <a:off x="83128" y="4061"/>
            <a:ext cx="12192000" cy="6858000"/>
            <a:chOff x="0" y="0"/>
            <a:chExt cx="12192000" cy="685800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792" y="164970"/>
              <a:ext cx="11886415" cy="6570482"/>
            </a:xfrm>
            <a:prstGeom prst="rect">
              <a:avLst/>
            </a:prstGeom>
          </p:spPr>
        </p:pic>
        <p:sp>
          <p:nvSpPr>
            <p:cNvPr id="2" name="Rectangle 1">
              <a:extLst>
                <a:ext uri="{FF2B5EF4-FFF2-40B4-BE49-F238E27FC236}">
                  <a16:creationId xmlns:a16="http://schemas.microsoft.com/office/drawing/2014/main" id="{91FA750C-93DC-4B1A-80E3-34248F7F3636}"/>
                </a:ext>
              </a:extLst>
            </p:cNvPr>
            <p:cNvSpPr/>
            <p:nvPr/>
          </p:nvSpPr>
          <p:spPr>
            <a:xfrm>
              <a:off x="339366" y="358219"/>
              <a:ext cx="11490246" cy="88611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311C417E-38B9-48F2-8CDF-4934E5F2CD34}"/>
                </a:ext>
              </a:extLst>
            </p:cNvPr>
            <p:cNvSpPr/>
            <p:nvPr/>
          </p:nvSpPr>
          <p:spPr>
            <a:xfrm>
              <a:off x="4018959" y="1407196"/>
              <a:ext cx="7321486" cy="203923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32BABFF-7A4C-4D45-B6DC-4032230EE109}"/>
                </a:ext>
              </a:extLst>
            </p:cNvPr>
            <p:cNvSpPr/>
            <p:nvPr/>
          </p:nvSpPr>
          <p:spPr>
            <a:xfrm>
              <a:off x="360152" y="1415100"/>
              <a:ext cx="3278594" cy="515543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C9809B9A-5593-4E99-A57B-E84781B20818}"/>
                </a:ext>
              </a:extLst>
            </p:cNvPr>
            <p:cNvSpPr/>
            <p:nvPr/>
          </p:nvSpPr>
          <p:spPr>
            <a:xfrm>
              <a:off x="253915" y="466937"/>
              <a:ext cx="10607386" cy="707886"/>
            </a:xfrm>
            <a:prstGeom prst="rect">
              <a:avLst/>
            </a:prstGeom>
            <a:noFill/>
          </p:spPr>
          <p:txBody>
            <a:bodyPr wrap="square" lIns="91440" tIns="45720" rIns="91440" bIns="45720" anchor="t">
              <a:spAutoFit/>
            </a:bodyPr>
            <a:lstStyle/>
            <a:p>
              <a:pPr algn="ctr"/>
              <a:r>
                <a:rPr lang="en-US" sz="4000" dirty="0">
                  <a:ln w="0"/>
                  <a:solidFill>
                    <a:srgbClr val="92D050"/>
                  </a:solidFill>
                  <a:effectLst>
                    <a:outerShdw blurRad="38100" dist="25400" dir="5400000" algn="ctr" rotWithShape="0">
                      <a:srgbClr val="6E747A">
                        <a:alpha val="43000"/>
                      </a:srgbClr>
                    </a:outerShdw>
                  </a:effectLst>
                </a:rPr>
                <a:t>AUTUMN TERM- YEAR 5  ELM CLASS</a:t>
              </a:r>
            </a:p>
          </p:txBody>
        </p:sp>
        <p:sp>
          <p:nvSpPr>
            <p:cNvPr id="11" name="Rectangle 10">
              <a:extLst>
                <a:ext uri="{FF2B5EF4-FFF2-40B4-BE49-F238E27FC236}">
                  <a16:creationId xmlns:a16="http://schemas.microsoft.com/office/drawing/2014/main" id="{26D3C1CD-73E9-4F84-90F5-4DC8F164C125}"/>
                </a:ext>
              </a:extLst>
            </p:cNvPr>
            <p:cNvSpPr/>
            <p:nvPr/>
          </p:nvSpPr>
          <p:spPr>
            <a:xfrm>
              <a:off x="4034645" y="3653318"/>
              <a:ext cx="7321486" cy="284538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439223" y="1502053"/>
              <a:ext cx="3067548" cy="4996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0462A747-95B2-4A9C-876E-7C74DEF6D54C}"/>
                </a:ext>
              </a:extLst>
            </p:cNvPr>
            <p:cNvSpPr/>
            <p:nvPr/>
          </p:nvSpPr>
          <p:spPr>
            <a:xfrm>
              <a:off x="4153672" y="3760717"/>
              <a:ext cx="7052059" cy="26232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A6937A11-647C-4187-B77A-13DE1237C151}"/>
                </a:ext>
              </a:extLst>
            </p:cNvPr>
            <p:cNvSpPr/>
            <p:nvPr/>
          </p:nvSpPr>
          <p:spPr>
            <a:xfrm>
              <a:off x="4130837" y="1491967"/>
              <a:ext cx="7052059" cy="18378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2BBC275D-BF9F-4DF4-B4D1-658F6E6BD9CD}"/>
                </a:ext>
              </a:extLst>
            </p:cNvPr>
            <p:cNvSpPr/>
            <p:nvPr/>
          </p:nvSpPr>
          <p:spPr>
            <a:xfrm>
              <a:off x="381860" y="1456964"/>
              <a:ext cx="2366802"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DATES FOR THE DIARY!</a:t>
              </a:r>
            </a:p>
          </p:txBody>
        </p:sp>
        <p:sp>
          <p:nvSpPr>
            <p:cNvPr id="17" name="Rectangle 16">
              <a:extLst>
                <a:ext uri="{FF2B5EF4-FFF2-40B4-BE49-F238E27FC236}">
                  <a16:creationId xmlns:a16="http://schemas.microsoft.com/office/drawing/2014/main" id="{C10775BD-B731-4ED7-8953-1ABEBC6577F9}"/>
                </a:ext>
              </a:extLst>
            </p:cNvPr>
            <p:cNvSpPr/>
            <p:nvPr/>
          </p:nvSpPr>
          <p:spPr>
            <a:xfrm>
              <a:off x="3750218" y="3760908"/>
              <a:ext cx="4027559" cy="1200329"/>
            </a:xfrm>
            <a:prstGeom prst="rect">
              <a:avLst/>
            </a:prstGeom>
            <a:noFill/>
          </p:spPr>
          <p:txBody>
            <a:bodyPr wrap="squar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THINGS YOU NEED TO KNOW...</a:t>
              </a: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p:txBody>
        </p:sp>
        <p:sp>
          <p:nvSpPr>
            <p:cNvPr id="19" name="TextBox 18">
              <a:extLst>
                <a:ext uri="{FF2B5EF4-FFF2-40B4-BE49-F238E27FC236}">
                  <a16:creationId xmlns:a16="http://schemas.microsoft.com/office/drawing/2014/main" id="{65D9521A-A16B-4DE0-BD45-B9F3827CABBD}"/>
                </a:ext>
              </a:extLst>
            </p:cNvPr>
            <p:cNvSpPr txBox="1"/>
            <p:nvPr/>
          </p:nvSpPr>
          <p:spPr>
            <a:xfrm>
              <a:off x="4165053" y="1476048"/>
              <a:ext cx="7052058" cy="2123658"/>
            </a:xfrm>
            <a:prstGeom prst="rect">
              <a:avLst/>
            </a:prstGeom>
            <a:noFill/>
          </p:spPr>
          <p:txBody>
            <a:bodyPr wrap="square" lIns="91440" tIns="45720" rIns="91440" bIns="45720" rtlCol="0" anchor="t">
              <a:spAutoFit/>
            </a:bodyPr>
            <a:lstStyle/>
            <a:p>
              <a:endParaRPr lang="en-GB" sz="1200" dirty="0"/>
            </a:p>
            <a:p>
              <a:endParaRPr lang="en-GB" sz="1200" dirty="0"/>
            </a:p>
            <a:p>
              <a:pPr algn="just"/>
              <a:r>
                <a:rPr lang="en-GB" sz="1200" dirty="0">
                  <a:ea typeface="Calibri"/>
                  <a:cs typeface="Calibri"/>
                </a:rPr>
                <a:t>Welcome to Autumn in Elm Class. I am really excited to be teaching your lovely children again. The pupils have all settled quickly and happily back into school life. </a:t>
              </a:r>
              <a:r>
                <a:rPr lang="en-US" sz="1200" dirty="0"/>
                <a:t>I am looking forward to another busy term in school and am eager to engage our wonderful pupils in exciting and enriching learning experiences. We are going to be continuing to  developing our collaboration skills this term, applying our literacy and numeracy skills in other areas of the curriculum and as promoting and rewarding our school value of ‘confidence’.</a:t>
              </a:r>
              <a:r>
                <a:rPr lang="en-GB" sz="1200" dirty="0">
                  <a:ea typeface="Calibri"/>
                  <a:cs typeface="Calibri"/>
                </a:rPr>
                <a:t> </a:t>
              </a:r>
              <a:r>
                <a:rPr lang="en-US" sz="1200" dirty="0"/>
                <a:t>If you have any worries or queries about anything at all please do not hesitate to contact me via </a:t>
              </a:r>
              <a:r>
                <a:rPr lang="en-US" sz="1200" dirty="0" err="1"/>
                <a:t>classcharts</a:t>
              </a:r>
              <a:r>
                <a:rPr lang="en-US" sz="1200" dirty="0"/>
                <a:t>. I am looking forward to a fun term with lots of exciting learning!</a:t>
              </a:r>
              <a:endParaRPr lang="en-GB" sz="1200" i="1" dirty="0">
                <a:ea typeface="Calibri"/>
                <a:cs typeface="Calibri"/>
              </a:endParaRPr>
            </a:p>
            <a:p>
              <a:endParaRPr lang="en-GB" sz="1200" dirty="0"/>
            </a:p>
            <a:p>
              <a:endParaRPr lang="en-GB" sz="1200" dirty="0"/>
            </a:p>
          </p:txBody>
        </p:sp>
      </p:grpSp>
      <p:sp>
        <p:nvSpPr>
          <p:cNvPr id="22" name="TextBox 21">
            <a:extLst>
              <a:ext uri="{FF2B5EF4-FFF2-40B4-BE49-F238E27FC236}">
                <a16:creationId xmlns:a16="http://schemas.microsoft.com/office/drawing/2014/main" id="{32F4A8B3-FE81-48FA-9F7C-27D2126913F6}"/>
              </a:ext>
            </a:extLst>
          </p:cNvPr>
          <p:cNvSpPr txBox="1"/>
          <p:nvPr/>
        </p:nvSpPr>
        <p:spPr>
          <a:xfrm>
            <a:off x="4198100" y="4128097"/>
            <a:ext cx="7090759" cy="2677656"/>
          </a:xfrm>
          <a:prstGeom prst="rect">
            <a:avLst/>
          </a:prstGeom>
          <a:noFill/>
        </p:spPr>
        <p:txBody>
          <a:bodyPr wrap="square" lIns="91440" tIns="45720" rIns="91440" bIns="45720" rtlCol="0" anchor="t">
            <a:spAutoFit/>
          </a:bodyPr>
          <a:lstStyle/>
          <a:p>
            <a:r>
              <a:rPr lang="en-GB" sz="1200" b="1" dirty="0"/>
              <a:t>PE arrangements- </a:t>
            </a:r>
            <a:r>
              <a:rPr lang="en-GB" sz="1200" dirty="0"/>
              <a:t>PE is now every Monday. Occasionally there may be changes so look out on announcement on </a:t>
            </a:r>
            <a:r>
              <a:rPr lang="en-GB" sz="1200" dirty="0" err="1"/>
              <a:t>classcharts</a:t>
            </a:r>
            <a:r>
              <a:rPr lang="en-GB" sz="1200" dirty="0"/>
              <a:t> for updates. Please ensure that the children continue to come dressed in their PE kit which is plain navy shorts/leggings/joggers, white or navy t-shirt and a navy  zip up or jumper and trainers. Please ensure your child’s name is on ALL clothing and equipment.</a:t>
            </a:r>
          </a:p>
          <a:p>
            <a:endParaRPr lang="en-GB" sz="1200" dirty="0">
              <a:ea typeface="Calibri" panose="020F0502020204030204"/>
              <a:cs typeface="Calibri" panose="020F0502020204030204"/>
            </a:endParaRPr>
          </a:p>
          <a:p>
            <a:r>
              <a:rPr lang="en-GB" sz="1200" b="1" dirty="0"/>
              <a:t>Home reading- </a:t>
            </a:r>
            <a:r>
              <a:rPr lang="en-GB" sz="1200" dirty="0"/>
              <a:t> Please continue to ensure your child reads at least 10 minutes every night. Talk to your child about the book and enjoy stories together. </a:t>
            </a:r>
          </a:p>
          <a:p>
            <a:endParaRPr lang="en-GB" sz="1200" dirty="0"/>
          </a:p>
          <a:p>
            <a:r>
              <a:rPr lang="en-GB" sz="1200" b="1" dirty="0">
                <a:ea typeface="Calibri"/>
                <a:cs typeface="Calibri"/>
              </a:rPr>
              <a:t>Water Bottles</a:t>
            </a:r>
            <a:r>
              <a:rPr lang="en-GB" sz="1200" dirty="0">
                <a:ea typeface="Calibri"/>
                <a:cs typeface="Calibri"/>
              </a:rPr>
              <a:t>– Please ensure water bottles are brought daily with your child’s name on it and we will encourage your child to drink regularly.</a:t>
            </a:r>
          </a:p>
          <a:p>
            <a:endParaRPr lang="en-GB" sz="1200" dirty="0">
              <a:ea typeface="Calibri"/>
              <a:cs typeface="Calibri"/>
            </a:endParaRPr>
          </a:p>
          <a:p>
            <a:endParaRPr lang="en-GB" sz="1200" dirty="0"/>
          </a:p>
          <a:p>
            <a:endParaRPr lang="en-GB" sz="1200" dirty="0"/>
          </a:p>
          <a:p>
            <a:endParaRPr lang="en-GB" sz="1200" dirty="0"/>
          </a:p>
        </p:txBody>
      </p:sp>
      <p:sp>
        <p:nvSpPr>
          <p:cNvPr id="23" name="TextBox 22">
            <a:extLst>
              <a:ext uri="{FF2B5EF4-FFF2-40B4-BE49-F238E27FC236}">
                <a16:creationId xmlns:a16="http://schemas.microsoft.com/office/drawing/2014/main" id="{32BB8C59-37EA-4B1C-867D-1BD38CD86AFC}"/>
              </a:ext>
            </a:extLst>
          </p:cNvPr>
          <p:cNvSpPr txBox="1"/>
          <p:nvPr/>
        </p:nvSpPr>
        <p:spPr>
          <a:xfrm>
            <a:off x="520443" y="1745221"/>
            <a:ext cx="3063405" cy="7602081"/>
          </a:xfrm>
          <a:prstGeom prst="rect">
            <a:avLst/>
          </a:prstGeom>
          <a:noFill/>
        </p:spPr>
        <p:txBody>
          <a:bodyPr wrap="square" lIns="91440" tIns="45720" rIns="91440" bIns="45720" rtlCol="0" anchor="t">
            <a:spAutoFit/>
          </a:bodyPr>
          <a:lstStyle/>
          <a:p>
            <a:r>
              <a:rPr lang="en-GB" sz="1600" b="1" dirty="0"/>
              <a:t>Please find below dates that you will find useful:</a:t>
            </a:r>
          </a:p>
          <a:p>
            <a:r>
              <a:rPr lang="en-GB" sz="1200" b="1" dirty="0"/>
              <a:t>Trip to the Senedd  4</a:t>
            </a:r>
            <a:r>
              <a:rPr lang="en-GB" sz="1200" b="1" baseline="30000" dirty="0"/>
              <a:t>th</a:t>
            </a:r>
            <a:r>
              <a:rPr lang="en-GB" sz="1200" b="1" dirty="0"/>
              <a:t> September </a:t>
            </a:r>
          </a:p>
          <a:p>
            <a:r>
              <a:rPr lang="en-GB" sz="1200" dirty="0"/>
              <a:t>We will be visiting the Welsh Senedd in Cardiff as part of our concept Leader, Justice and Fairness.</a:t>
            </a:r>
          </a:p>
          <a:p>
            <a:endParaRPr lang="en-GB" sz="1200" dirty="0"/>
          </a:p>
          <a:p>
            <a:r>
              <a:rPr lang="en-GB" sz="1200" b="1" dirty="0">
                <a:ea typeface="Calibri"/>
                <a:cs typeface="Calibri"/>
              </a:rPr>
              <a:t>Visit from our local Councillor Caroline Lewis 11</a:t>
            </a:r>
            <a:r>
              <a:rPr lang="en-GB" sz="1200" b="1" baseline="30000" dirty="0">
                <a:ea typeface="Calibri"/>
                <a:cs typeface="Calibri"/>
              </a:rPr>
              <a:t>th</a:t>
            </a:r>
            <a:r>
              <a:rPr lang="en-GB" sz="1200" b="1" dirty="0">
                <a:ea typeface="Calibri"/>
                <a:cs typeface="Calibri"/>
              </a:rPr>
              <a:t> September</a:t>
            </a:r>
          </a:p>
          <a:p>
            <a:r>
              <a:rPr lang="en-GB" sz="1200" dirty="0">
                <a:ea typeface="Calibri"/>
                <a:cs typeface="Calibri"/>
              </a:rPr>
              <a:t>Our local Councillor will come to talk about her role leading in the local community.</a:t>
            </a:r>
          </a:p>
          <a:p>
            <a:endParaRPr lang="en-GB" sz="1200" dirty="0">
              <a:ea typeface="Calibri"/>
              <a:cs typeface="Calibri"/>
            </a:endParaRPr>
          </a:p>
          <a:p>
            <a:r>
              <a:rPr lang="en-GB" sz="1200" b="1" dirty="0">
                <a:ea typeface="Calibri"/>
                <a:cs typeface="Calibri"/>
              </a:rPr>
              <a:t>Visit from Jeremy Miles MS, our local Senedd Member 26th September</a:t>
            </a:r>
          </a:p>
          <a:p>
            <a:r>
              <a:rPr lang="en-GB" sz="1200" dirty="0">
                <a:ea typeface="Calibri"/>
                <a:cs typeface="Calibri"/>
              </a:rPr>
              <a:t>Pupils will ask Mr Miles questions about what it’s like to be a leader and a </a:t>
            </a:r>
          </a:p>
          <a:p>
            <a:endParaRPr lang="en-GB" sz="1200" dirty="0">
              <a:ea typeface="Calibri"/>
              <a:cs typeface="Calibri"/>
            </a:endParaRPr>
          </a:p>
          <a:p>
            <a:r>
              <a:rPr lang="en-GB" sz="1200" b="1" dirty="0">
                <a:ea typeface="Calibri"/>
                <a:cs typeface="Calibri"/>
              </a:rPr>
              <a:t>Visit to </a:t>
            </a:r>
            <a:r>
              <a:rPr lang="en-GB" sz="1200" b="1" dirty="0" err="1">
                <a:ea typeface="Calibri"/>
                <a:cs typeface="Calibri"/>
              </a:rPr>
              <a:t>Llangatwg</a:t>
            </a:r>
            <a:r>
              <a:rPr lang="en-GB" sz="1200" b="1" dirty="0">
                <a:ea typeface="Calibri"/>
                <a:cs typeface="Calibri"/>
              </a:rPr>
              <a:t> 20</a:t>
            </a:r>
            <a:r>
              <a:rPr lang="en-GB" sz="1200" b="1" baseline="30000" dirty="0">
                <a:ea typeface="Calibri"/>
                <a:cs typeface="Calibri"/>
              </a:rPr>
              <a:t>th</a:t>
            </a:r>
            <a:r>
              <a:rPr lang="en-GB" sz="1200" b="1" dirty="0">
                <a:ea typeface="Calibri"/>
                <a:cs typeface="Calibri"/>
              </a:rPr>
              <a:t> October</a:t>
            </a:r>
          </a:p>
          <a:p>
            <a:r>
              <a:rPr lang="en-GB" sz="1200" dirty="0">
                <a:ea typeface="Calibri"/>
                <a:cs typeface="Calibri"/>
              </a:rPr>
              <a:t>We have been invited to watch </a:t>
            </a:r>
            <a:r>
              <a:rPr lang="en-GB" sz="1200" dirty="0" err="1">
                <a:ea typeface="Calibri"/>
                <a:cs typeface="Calibri"/>
              </a:rPr>
              <a:t>Llangatwg’s</a:t>
            </a:r>
            <a:r>
              <a:rPr lang="en-GB" sz="1200" dirty="0">
                <a:ea typeface="Calibri"/>
                <a:cs typeface="Calibri"/>
              </a:rPr>
              <a:t> School Production of High School Musical.</a:t>
            </a:r>
          </a:p>
          <a:p>
            <a:r>
              <a:rPr lang="en-GB" sz="1200" b="1" dirty="0">
                <a:ea typeface="Calibri"/>
                <a:cs typeface="Calibri"/>
              </a:rPr>
              <a:t> </a:t>
            </a:r>
            <a:endParaRPr lang="en-GB" sz="1200" dirty="0">
              <a:ea typeface="Calibri"/>
              <a:cs typeface="Calibri"/>
            </a:endParaRPr>
          </a:p>
          <a:p>
            <a:r>
              <a:rPr lang="en-GB" sz="1200" b="1" dirty="0">
                <a:ea typeface="Calibri"/>
                <a:cs typeface="Calibri"/>
              </a:rPr>
              <a:t>Presentation of  Presidential Campaigns 10am 10th December</a:t>
            </a:r>
          </a:p>
          <a:p>
            <a:r>
              <a:rPr lang="en-US" sz="1200" dirty="0"/>
              <a:t>Pupils will present their personal ‘presidential pledges’. We would love you to join us for it. </a:t>
            </a:r>
            <a:endParaRPr lang="en-GB" sz="1200" dirty="0">
              <a:ea typeface="Calibri"/>
              <a:cs typeface="Calibri"/>
            </a:endParaRPr>
          </a:p>
          <a:p>
            <a:endParaRPr lang="en-GB" sz="1200" b="1" dirty="0">
              <a:ea typeface="Calibri"/>
              <a:cs typeface="Calibri"/>
            </a:endParaRPr>
          </a:p>
          <a:p>
            <a:endParaRPr lang="en-GB" sz="1200" b="1" dirty="0">
              <a:highlight>
                <a:srgbClr val="FFFF00"/>
              </a:highlight>
              <a:ea typeface="Calibri"/>
              <a:cs typeface="Calibri"/>
            </a:endParaRPr>
          </a:p>
          <a:p>
            <a:endParaRPr lang="en-GB" sz="1200" b="1" dirty="0">
              <a:highlight>
                <a:srgbClr val="FFFF00"/>
              </a:highlight>
              <a:ea typeface="Calibri"/>
              <a:cs typeface="Calibri"/>
            </a:endParaRPr>
          </a:p>
          <a:p>
            <a:endParaRPr lang="en-GB" sz="1200" b="1" dirty="0">
              <a:highlight>
                <a:srgbClr val="FFFF00"/>
              </a:highlight>
              <a:ea typeface="Calibri"/>
              <a:cs typeface="Calibri"/>
            </a:endParaRP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ea typeface="Calibri" panose="020F0502020204030204"/>
              <a:cs typeface="Calibri" panose="020F0502020204030204"/>
            </a:endParaRPr>
          </a:p>
          <a:p>
            <a:endParaRPr lang="en-GB" sz="1100" b="1" dirty="0">
              <a:ea typeface="Calibri" panose="020F0502020204030204"/>
              <a:cs typeface="Calibri" panose="020F0502020204030204"/>
            </a:endParaRPr>
          </a:p>
          <a:p>
            <a:endParaRPr lang="en-GB" sz="1100" dirty="0">
              <a:ea typeface="Calibri" panose="020F0502020204030204"/>
              <a:cs typeface="Calibri" panose="020F0502020204030204"/>
            </a:endParaRPr>
          </a:p>
        </p:txBody>
      </p:sp>
      <p:sp>
        <p:nvSpPr>
          <p:cNvPr id="25" name="Rectangle 24">
            <a:extLst>
              <a:ext uri="{FF2B5EF4-FFF2-40B4-BE49-F238E27FC236}">
                <a16:creationId xmlns:a16="http://schemas.microsoft.com/office/drawing/2014/main" id="{C10775BD-B731-4ED7-8953-1ABEBC6577F9}"/>
              </a:ext>
            </a:extLst>
          </p:cNvPr>
          <p:cNvSpPr/>
          <p:nvPr/>
        </p:nvSpPr>
        <p:spPr>
          <a:xfrm>
            <a:off x="4230940" y="1492374"/>
            <a:ext cx="3729291"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MESSAGE FROM THE CLASS TEACHER</a:t>
            </a:r>
            <a:endParaRPr lang="en-US" b="1">
              <a:ln w="0"/>
              <a:solidFill>
                <a:srgbClr val="92D050"/>
              </a:solidFill>
              <a:effectLst>
                <a:outerShdw blurRad="38100" dist="25400" dir="5400000" algn="ctr" rotWithShape="0">
                  <a:srgbClr val="6E747A">
                    <a:alpha val="43000"/>
                  </a:srgbClr>
                </a:outerShdw>
              </a:effectLst>
              <a:ea typeface="Calibri"/>
              <a:cs typeface="Calibri"/>
            </a:endParaRPr>
          </a:p>
        </p:txBody>
      </p:sp>
      <p:pic>
        <p:nvPicPr>
          <p:cNvPr id="9" name="Picture 8" descr="A logo for a school&#10;&#10;Description automatically generated">
            <a:extLst>
              <a:ext uri="{FF2B5EF4-FFF2-40B4-BE49-F238E27FC236}">
                <a16:creationId xmlns:a16="http://schemas.microsoft.com/office/drawing/2014/main" id="{FA67116C-EA95-9EE1-FF80-BCE327F2EB61}"/>
              </a:ext>
            </a:extLst>
          </p:cNvPr>
          <p:cNvPicPr>
            <a:picLocks noChangeAspect="1"/>
          </p:cNvPicPr>
          <p:nvPr/>
        </p:nvPicPr>
        <p:blipFill>
          <a:blip r:embed="rId4"/>
          <a:stretch>
            <a:fillRect/>
          </a:stretch>
        </p:blipFill>
        <p:spPr>
          <a:xfrm>
            <a:off x="11035863" y="408152"/>
            <a:ext cx="832069" cy="839076"/>
          </a:xfrm>
          <a:prstGeom prst="rect">
            <a:avLst/>
          </a:prstGeom>
        </p:spPr>
      </p:pic>
      <p:pic>
        <p:nvPicPr>
          <p:cNvPr id="3" name="Picture 2" descr="A green and blue leaves&#10;&#10;Description automatically generated">
            <a:extLst>
              <a:ext uri="{FF2B5EF4-FFF2-40B4-BE49-F238E27FC236}">
                <a16:creationId xmlns:a16="http://schemas.microsoft.com/office/drawing/2014/main" id="{CA2340C7-8629-A220-AEEE-96F4B92334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093981">
            <a:off x="11638598" y="82445"/>
            <a:ext cx="593090" cy="593090"/>
          </a:xfrm>
          <a:prstGeom prst="rect">
            <a:avLst/>
          </a:prstGeom>
        </p:spPr>
      </p:pic>
      <p:pic>
        <p:nvPicPr>
          <p:cNvPr id="8" name="Picture 7" descr="A green and blue leaves&#10;&#10;Description automatically generated">
            <a:extLst>
              <a:ext uri="{FF2B5EF4-FFF2-40B4-BE49-F238E27FC236}">
                <a16:creationId xmlns:a16="http://schemas.microsoft.com/office/drawing/2014/main" id="{EA2A2672-1A78-CBA4-CB39-3FE9F84987F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177106">
            <a:off x="11127552" y="5681916"/>
            <a:ext cx="1149226" cy="1149226"/>
          </a:xfrm>
          <a:prstGeom prst="rect">
            <a:avLst/>
          </a:prstGeom>
        </p:spPr>
      </p:pic>
      <p:pic>
        <p:nvPicPr>
          <p:cNvPr id="16" name="Picture 15" descr="A green and blue leaves&#10;&#10;Description automatically generated">
            <a:extLst>
              <a:ext uri="{FF2B5EF4-FFF2-40B4-BE49-F238E27FC236}">
                <a16:creationId xmlns:a16="http://schemas.microsoft.com/office/drawing/2014/main" id="{9F393496-32E0-31EE-4765-3D341F26904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7460328">
            <a:off x="114384" y="102628"/>
            <a:ext cx="593090" cy="593090"/>
          </a:xfrm>
          <a:prstGeom prst="rect">
            <a:avLst/>
          </a:prstGeom>
        </p:spPr>
      </p:pic>
      <p:pic>
        <p:nvPicPr>
          <p:cNvPr id="18" name="Picture 17" descr="A green and blue leaves&#10;&#10;Description automatically generated">
            <a:extLst>
              <a:ext uri="{FF2B5EF4-FFF2-40B4-BE49-F238E27FC236}">
                <a16:creationId xmlns:a16="http://schemas.microsoft.com/office/drawing/2014/main" id="{B20EECEF-6110-1A53-1651-7EAE947F23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799615">
            <a:off x="53549" y="6111711"/>
            <a:ext cx="593090" cy="593090"/>
          </a:xfrm>
          <a:prstGeom prst="rect">
            <a:avLst/>
          </a:prstGeom>
        </p:spPr>
      </p:pic>
    </p:spTree>
    <p:extLst>
      <p:ext uri="{BB962C8B-B14F-4D97-AF65-F5344CB8AC3E}">
        <p14:creationId xmlns:p14="http://schemas.microsoft.com/office/powerpoint/2010/main" val="401155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613" y="122548"/>
            <a:ext cx="11886415" cy="6570482"/>
          </a:xfrm>
          <a:prstGeom prst="rect">
            <a:avLst/>
          </a:prstGeom>
        </p:spPr>
      </p:pic>
      <p:sp>
        <p:nvSpPr>
          <p:cNvPr id="7" name="Rectangle 6">
            <a:extLst>
              <a:ext uri="{FF2B5EF4-FFF2-40B4-BE49-F238E27FC236}">
                <a16:creationId xmlns:a16="http://schemas.microsoft.com/office/drawing/2014/main" id="{A32BABFF-7A4C-4D45-B6DC-4032230EE109}"/>
              </a:ext>
            </a:extLst>
          </p:cNvPr>
          <p:cNvSpPr/>
          <p:nvPr/>
        </p:nvSpPr>
        <p:spPr>
          <a:xfrm>
            <a:off x="3904094" y="383404"/>
            <a:ext cx="4040370" cy="605374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26D3C1CD-73E9-4F84-90F5-4DC8F164C125}"/>
              </a:ext>
            </a:extLst>
          </p:cNvPr>
          <p:cNvSpPr/>
          <p:nvPr/>
        </p:nvSpPr>
        <p:spPr>
          <a:xfrm>
            <a:off x="363866" y="206392"/>
            <a:ext cx="3226877" cy="22320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4052127" y="572064"/>
            <a:ext cx="3744304" cy="5713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400">
              <a:solidFill>
                <a:schemeClr val="tx1"/>
              </a:solidFill>
              <a:ea typeface="Calibri"/>
              <a:cs typeface="Calibri"/>
            </a:endParaRPr>
          </a:p>
          <a:p>
            <a:endParaRPr lang="en-GB" sz="1600">
              <a:solidFill>
                <a:schemeClr val="tx1"/>
              </a:solidFill>
            </a:endParaRPr>
          </a:p>
          <a:p>
            <a:endParaRPr lang="en-GB" sz="1400">
              <a:solidFill>
                <a:schemeClr val="tx1"/>
              </a:solidFill>
            </a:endParaRPr>
          </a:p>
          <a:p>
            <a:pPr algn="ctr"/>
            <a:endParaRPr lang="en-GB"/>
          </a:p>
        </p:txBody>
      </p:sp>
      <p:sp>
        <p:nvSpPr>
          <p:cNvPr id="15" name="Rectangle 14">
            <a:extLst>
              <a:ext uri="{FF2B5EF4-FFF2-40B4-BE49-F238E27FC236}">
                <a16:creationId xmlns:a16="http://schemas.microsoft.com/office/drawing/2014/main" id="{2BBC275D-BF9F-4DF4-B4D1-658F6E6BD9CD}"/>
              </a:ext>
            </a:extLst>
          </p:cNvPr>
          <p:cNvSpPr/>
          <p:nvPr/>
        </p:nvSpPr>
        <p:spPr>
          <a:xfrm>
            <a:off x="4940164" y="477105"/>
            <a:ext cx="1968232"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Our Class Inquiry…</a:t>
            </a:r>
            <a:endParaRPr lang="en-US" b="1">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18" name="Rectangle 17">
            <a:extLst>
              <a:ext uri="{FF2B5EF4-FFF2-40B4-BE49-F238E27FC236}">
                <a16:creationId xmlns:a16="http://schemas.microsoft.com/office/drawing/2014/main" id="{C90431D7-420C-46BC-A823-4A9500BD6A64}"/>
              </a:ext>
            </a:extLst>
          </p:cNvPr>
          <p:cNvSpPr/>
          <p:nvPr/>
        </p:nvSpPr>
        <p:spPr>
          <a:xfrm>
            <a:off x="4072340" y="796956"/>
            <a:ext cx="3725349" cy="6432530"/>
          </a:xfrm>
          <a:prstGeom prst="rect">
            <a:avLst/>
          </a:prstGeom>
          <a:noFill/>
        </p:spPr>
        <p:txBody>
          <a:bodyPr wrap="square" lIns="91440" tIns="45720" rIns="91440" bIns="45720" anchor="t">
            <a:spAutoFit/>
          </a:bodyPr>
          <a:lstStyle/>
          <a:p>
            <a:r>
              <a:rPr lang="en-US" sz="1400" b="1" dirty="0">
                <a:ln w="0"/>
                <a:effectLst>
                  <a:outerShdw blurRad="38100" dist="25400" dir="5400000" algn="ctr" rotWithShape="0">
                    <a:srgbClr val="6E747A">
                      <a:alpha val="43000"/>
                    </a:srgbClr>
                  </a:outerShdw>
                </a:effectLst>
              </a:rPr>
              <a:t>Concepts: </a:t>
            </a:r>
            <a:r>
              <a:rPr lang="en-US" sz="1400" dirty="0">
                <a:ln w="0"/>
                <a:solidFill>
                  <a:srgbClr val="92D050"/>
                </a:solidFill>
                <a:effectLst>
                  <a:outerShdw blurRad="38100" dist="25400" dir="5400000" algn="ctr" rotWithShape="0">
                    <a:srgbClr val="6E747A">
                      <a:alpha val="43000"/>
                    </a:srgbClr>
                  </a:outerShdw>
                </a:effectLst>
              </a:rPr>
              <a:t>Leadership, Justice, Fairness</a:t>
            </a:r>
            <a:endParaRPr lang="en-US" sz="1400" dirty="0">
              <a:ln w="0"/>
              <a:solidFill>
                <a:srgbClr val="92D050"/>
              </a:solidFill>
              <a:effectLst>
                <a:outerShdw blurRad="38100" dist="25400" dir="5400000" algn="ctr" rotWithShape="0">
                  <a:srgbClr val="6E747A">
                    <a:alpha val="43000"/>
                  </a:srgbClr>
                </a:outerShdw>
              </a:effectLst>
              <a:ea typeface="Calibri"/>
              <a:cs typeface="Calibri"/>
            </a:endParaRPr>
          </a:p>
          <a:p>
            <a:endParaRPr lang="en-US" sz="1400" b="1" dirty="0">
              <a:ln w="0"/>
              <a:effectLst>
                <a:outerShdw blurRad="38100" dist="25400" dir="5400000" algn="ctr" rotWithShape="0">
                  <a:srgbClr val="6E747A">
                    <a:alpha val="43000"/>
                  </a:srgbClr>
                </a:outerShdw>
              </a:effectLst>
            </a:endParaRPr>
          </a:p>
          <a:p>
            <a:r>
              <a:rPr lang="en-US" sz="1400" b="1" dirty="0">
                <a:ln w="0"/>
                <a:effectLst>
                  <a:outerShdw blurRad="38100" dist="25400" dir="5400000" algn="ctr" rotWithShape="0">
                    <a:srgbClr val="6E747A">
                      <a:alpha val="43000"/>
                    </a:srgbClr>
                  </a:outerShdw>
                </a:effectLst>
              </a:rPr>
              <a:t>Big Question: </a:t>
            </a:r>
            <a:r>
              <a:rPr lang="en-US" sz="1400" b="1" dirty="0">
                <a:ln w="0"/>
                <a:solidFill>
                  <a:srgbClr val="92D050"/>
                </a:solidFill>
                <a:effectLst>
                  <a:outerShdw blurRad="38100" dist="25400" dir="5400000" algn="ctr" rotWithShape="0">
                    <a:srgbClr val="6E747A">
                      <a:alpha val="43000"/>
                    </a:srgbClr>
                  </a:outerShdw>
                </a:effectLst>
              </a:rPr>
              <a:t> </a:t>
            </a:r>
            <a:r>
              <a:rPr lang="en-US" sz="1400" b="1" dirty="0">
                <a:ln w="0"/>
                <a:effectLst>
                  <a:outerShdw blurRad="38100" dist="25400" dir="5400000" algn="ctr" rotWithShape="0">
                    <a:srgbClr val="6E747A">
                      <a:alpha val="43000"/>
                    </a:srgbClr>
                  </a:outerShdw>
                </a:effectLst>
              </a:rPr>
              <a:t>Is</a:t>
            </a:r>
            <a:r>
              <a:rPr lang="en-US" sz="1400" b="1" dirty="0"/>
              <a:t> Donald Trump a fair and good leader, and how does he compare to other presidents in American history?</a:t>
            </a:r>
            <a:r>
              <a:rPr lang="en-US" sz="1400" dirty="0"/>
              <a:t> </a:t>
            </a:r>
          </a:p>
          <a:p>
            <a:pPr algn="just" fontAlgn="base"/>
            <a:endParaRPr lang="en-US" sz="1200" dirty="0"/>
          </a:p>
          <a:p>
            <a:pPr algn="just" fontAlgn="base"/>
            <a:r>
              <a:rPr lang="en-US" sz="1200" dirty="0"/>
              <a:t>This inquiry invites the children to explore the powerful role of the U.S. President. We will start by looking at leadership in their own lives, such as the School </a:t>
            </a:r>
            <a:r>
              <a:rPr lang="en-US" sz="1200" dirty="0" err="1"/>
              <a:t>senedd</a:t>
            </a:r>
            <a:r>
              <a:rPr lang="en-US" sz="1200" dirty="0"/>
              <a:t>, the local council and the Welsh Senedd. Then through the lens of fairness and leadership, they will look how different presidents—such Lincoln, Roosevelt, Obama, and Trump—faced significant challenge and shaped the lives of people across the country.  By asking whether Donald Trump was a fair and good leader, students will not only learn about his presidency, but also reflect on what leadership means, why justice matters, and how different people view leaders in different ways. </a:t>
            </a:r>
          </a:p>
          <a:p>
            <a:pPr algn="just" fontAlgn="base"/>
            <a:r>
              <a:rPr lang="en-US" sz="1200" dirty="0"/>
              <a:t>Pupils will plan and </a:t>
            </a:r>
            <a:r>
              <a:rPr lang="en-US" sz="1200" dirty="0" err="1"/>
              <a:t>organise</a:t>
            </a:r>
            <a:r>
              <a:rPr lang="en-US" sz="1200" dirty="0"/>
              <a:t> a Leadership showcase. Children will develop a deeper understanding of leadership by exploring and experiencing these concepts in their own lives, their communities, and the wider world. Children will be expected to plan their learning with growing independence, take initiative, and manage tasks effectively when working with a variety of peers. The aim is to encourage pupils to become ethically responsible and globally aware, to upskill their peers, schoolmates, families, and community, and ultimately to prepare them for life beyond school. </a:t>
            </a:r>
          </a:p>
          <a:p>
            <a:endParaRPr lang="en-US" sz="1400" b="1" dirty="0">
              <a:ln w="0"/>
              <a:solidFill>
                <a:srgbClr val="92D050"/>
              </a:solidFill>
              <a:effectLst>
                <a:outerShdw blurRad="38100" dist="25400" dir="5400000" algn="ctr" rotWithShape="0">
                  <a:srgbClr val="6E747A">
                    <a:alpha val="43000"/>
                  </a:srgbClr>
                </a:outerShdw>
              </a:effectLst>
            </a:endParaRPr>
          </a:p>
          <a:p>
            <a:endParaRPr lang="en-US" sz="1400" b="1" dirty="0">
              <a:ln w="0"/>
              <a:solidFill>
                <a:srgbClr val="92D050"/>
              </a:solidFill>
              <a:effectLst>
                <a:outerShdw blurRad="38100" dist="25400" dir="5400000" algn="ctr" rotWithShape="0">
                  <a:srgbClr val="6E747A">
                    <a:alpha val="43000"/>
                  </a:srgbClr>
                </a:outerShdw>
              </a:effectLst>
              <a:ea typeface="Calibri"/>
              <a:cs typeface="Calibri"/>
            </a:endParaRPr>
          </a:p>
          <a:p>
            <a:endParaRPr lang="en-US" sz="1400" b="1" dirty="0">
              <a:ln w="0"/>
              <a:effectLst>
                <a:outerShdw blurRad="38100" dist="25400" dir="5400000" algn="ctr" rotWithShape="0">
                  <a:srgbClr val="6E747A">
                    <a:alpha val="43000"/>
                  </a:srgbClr>
                </a:outerShdw>
              </a:effectLst>
              <a:ea typeface="Calibri"/>
              <a:cs typeface="Calibri"/>
            </a:endParaRPr>
          </a:p>
        </p:txBody>
      </p:sp>
      <p:sp>
        <p:nvSpPr>
          <p:cNvPr id="19" name="Rectangle 18">
            <a:extLst>
              <a:ext uri="{FF2B5EF4-FFF2-40B4-BE49-F238E27FC236}">
                <a16:creationId xmlns:a16="http://schemas.microsoft.com/office/drawing/2014/main" id="{5885B126-319C-441C-9927-303E8B55EEBF}"/>
              </a:ext>
            </a:extLst>
          </p:cNvPr>
          <p:cNvSpPr/>
          <p:nvPr/>
        </p:nvSpPr>
        <p:spPr>
          <a:xfrm>
            <a:off x="465285" y="334770"/>
            <a:ext cx="3039194" cy="2047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3A26F4DB-6290-4C2F-9688-B918A655B1B7}"/>
              </a:ext>
            </a:extLst>
          </p:cNvPr>
          <p:cNvSpPr/>
          <p:nvPr/>
        </p:nvSpPr>
        <p:spPr>
          <a:xfrm>
            <a:off x="8470068" y="383404"/>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DC24AFCB-AFB0-4102-8E5B-FB3CD896501B}"/>
              </a:ext>
            </a:extLst>
          </p:cNvPr>
          <p:cNvSpPr/>
          <p:nvPr/>
        </p:nvSpPr>
        <p:spPr>
          <a:xfrm>
            <a:off x="8608182" y="512663"/>
            <a:ext cx="2950647" cy="180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854AEB1-C1E0-4C25-96B9-2AC40F0B9632}"/>
              </a:ext>
            </a:extLst>
          </p:cNvPr>
          <p:cNvSpPr/>
          <p:nvPr/>
        </p:nvSpPr>
        <p:spPr>
          <a:xfrm>
            <a:off x="685889" y="407632"/>
            <a:ext cx="2182137"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      Literacy Learning:</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23" name="Rectangle 22">
            <a:extLst>
              <a:ext uri="{FF2B5EF4-FFF2-40B4-BE49-F238E27FC236}">
                <a16:creationId xmlns:a16="http://schemas.microsoft.com/office/drawing/2014/main" id="{D8A96C0E-320D-49CE-A23D-7CF330070CF3}"/>
              </a:ext>
            </a:extLst>
          </p:cNvPr>
          <p:cNvSpPr/>
          <p:nvPr/>
        </p:nvSpPr>
        <p:spPr>
          <a:xfrm>
            <a:off x="8755822" y="477105"/>
            <a:ext cx="2096792"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Numeracy Learning:</a:t>
            </a:r>
            <a:endParaRPr lang="en-US" b="1">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26" name="Rectangle 25">
            <a:extLst>
              <a:ext uri="{FF2B5EF4-FFF2-40B4-BE49-F238E27FC236}">
                <a16:creationId xmlns:a16="http://schemas.microsoft.com/office/drawing/2014/main" id="{F207F812-B0A9-4C97-ACF7-596FE2926E23}"/>
              </a:ext>
            </a:extLst>
          </p:cNvPr>
          <p:cNvSpPr/>
          <p:nvPr/>
        </p:nvSpPr>
        <p:spPr>
          <a:xfrm>
            <a:off x="363865" y="2560949"/>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4D566352-9616-4FE1-968D-427AFD2BDC2E}"/>
              </a:ext>
            </a:extLst>
          </p:cNvPr>
          <p:cNvSpPr/>
          <p:nvPr/>
        </p:nvSpPr>
        <p:spPr>
          <a:xfrm>
            <a:off x="496225" y="2672115"/>
            <a:ext cx="2950647" cy="18224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 using various apps and digital tools to learn new creative skills.</a:t>
            </a:r>
            <a:endParaRPr lang="en-GB" dirty="0"/>
          </a:p>
        </p:txBody>
      </p:sp>
      <p:sp>
        <p:nvSpPr>
          <p:cNvPr id="28" name="Rectangle 27">
            <a:extLst>
              <a:ext uri="{FF2B5EF4-FFF2-40B4-BE49-F238E27FC236}">
                <a16:creationId xmlns:a16="http://schemas.microsoft.com/office/drawing/2014/main" id="{11FCC777-4714-47F9-BBA6-F340A8F24105}"/>
              </a:ext>
            </a:extLst>
          </p:cNvPr>
          <p:cNvSpPr/>
          <p:nvPr/>
        </p:nvSpPr>
        <p:spPr>
          <a:xfrm>
            <a:off x="8426062" y="2554284"/>
            <a:ext cx="3226877" cy="197526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2DE1FDF5-1356-4D8B-B227-C31571ED078D}"/>
              </a:ext>
            </a:extLst>
          </p:cNvPr>
          <p:cNvSpPr/>
          <p:nvPr/>
        </p:nvSpPr>
        <p:spPr>
          <a:xfrm>
            <a:off x="8558624" y="2669727"/>
            <a:ext cx="2983685" cy="1724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37891CE8-D72A-4999-8FCE-BF6FA75D9B5D}"/>
              </a:ext>
            </a:extLst>
          </p:cNvPr>
          <p:cNvSpPr/>
          <p:nvPr/>
        </p:nvSpPr>
        <p:spPr>
          <a:xfrm>
            <a:off x="262029" y="2632254"/>
            <a:ext cx="2477922"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              Digital Learning:</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1" name="Rectangle 30">
            <a:extLst>
              <a:ext uri="{FF2B5EF4-FFF2-40B4-BE49-F238E27FC236}">
                <a16:creationId xmlns:a16="http://schemas.microsoft.com/office/drawing/2014/main" id="{C187F410-4C32-4DA5-A339-1A4461F40954}"/>
              </a:ext>
            </a:extLst>
          </p:cNvPr>
          <p:cNvSpPr/>
          <p:nvPr/>
        </p:nvSpPr>
        <p:spPr>
          <a:xfrm>
            <a:off x="9310422" y="2606036"/>
            <a:ext cx="987591" cy="369332"/>
          </a:xfrm>
          <a:prstGeom prst="rect">
            <a:avLst/>
          </a:prstGeom>
          <a:noFill/>
        </p:spPr>
        <p:txBody>
          <a:bodyPr wrap="square" lIns="91440" tIns="45720" rIns="91440" bIns="45720" anchor="t">
            <a:spAutoFit/>
          </a:bodyPr>
          <a:lstStyle/>
          <a:p>
            <a:pPr algn="ctr"/>
            <a:r>
              <a:rPr lang="en-US" b="1" dirty="0" err="1">
                <a:ln w="0"/>
                <a:solidFill>
                  <a:srgbClr val="92D050"/>
                </a:solidFill>
                <a:effectLst>
                  <a:outerShdw blurRad="38100" dist="25400" dir="5400000" algn="ctr" rotWithShape="0">
                    <a:srgbClr val="6E747A">
                      <a:alpha val="43000"/>
                    </a:srgbClr>
                  </a:outerShdw>
                </a:effectLst>
              </a:rPr>
              <a:t>Cynefin</a:t>
            </a:r>
            <a:r>
              <a:rPr lang="en-US" b="1" dirty="0">
                <a:ln w="0"/>
                <a:solidFill>
                  <a:srgbClr val="92D050"/>
                </a:solidFill>
                <a:effectLst>
                  <a:outerShdw blurRad="38100" dist="25400" dir="5400000" algn="ctr" rotWithShape="0">
                    <a:srgbClr val="6E747A">
                      <a:alpha val="43000"/>
                    </a:srgbClr>
                  </a:outerShdw>
                </a:effectLst>
              </a:rPr>
              <a:t>:</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3" name="Rectangle 32">
            <a:extLst>
              <a:ext uri="{FF2B5EF4-FFF2-40B4-BE49-F238E27FC236}">
                <a16:creationId xmlns:a16="http://schemas.microsoft.com/office/drawing/2014/main" id="{9969162A-4DB6-433A-9FF3-A5D76A5EA004}"/>
              </a:ext>
            </a:extLst>
          </p:cNvPr>
          <p:cNvSpPr/>
          <p:nvPr/>
        </p:nvSpPr>
        <p:spPr>
          <a:xfrm>
            <a:off x="363865" y="4757499"/>
            <a:ext cx="3226877" cy="173610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01675469-2D7B-4913-B3DD-57A88CF56A39}"/>
              </a:ext>
            </a:extLst>
          </p:cNvPr>
          <p:cNvSpPr/>
          <p:nvPr/>
        </p:nvSpPr>
        <p:spPr>
          <a:xfrm>
            <a:off x="8421917" y="4606308"/>
            <a:ext cx="3226877" cy="190932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DDA3B54C-8806-4004-B8D6-C55CE96F504E}"/>
              </a:ext>
            </a:extLst>
          </p:cNvPr>
          <p:cNvSpPr/>
          <p:nvPr/>
        </p:nvSpPr>
        <p:spPr>
          <a:xfrm>
            <a:off x="511610" y="4870628"/>
            <a:ext cx="2950647" cy="15081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a:t>
            </a:r>
            <a:endParaRPr lang="en-GB" dirty="0"/>
          </a:p>
        </p:txBody>
      </p:sp>
      <p:sp>
        <p:nvSpPr>
          <p:cNvPr id="36" name="Rectangle 35">
            <a:extLst>
              <a:ext uri="{FF2B5EF4-FFF2-40B4-BE49-F238E27FC236}">
                <a16:creationId xmlns:a16="http://schemas.microsoft.com/office/drawing/2014/main" id="{032D9C6E-6E04-417B-A8DA-03D0F362F54A}"/>
              </a:ext>
            </a:extLst>
          </p:cNvPr>
          <p:cNvSpPr/>
          <p:nvPr/>
        </p:nvSpPr>
        <p:spPr>
          <a:xfrm>
            <a:off x="8575144" y="4700302"/>
            <a:ext cx="2950647" cy="17385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904C273E-185D-46B3-A1E6-34A11F256093}"/>
              </a:ext>
            </a:extLst>
          </p:cNvPr>
          <p:cNvSpPr/>
          <p:nvPr/>
        </p:nvSpPr>
        <p:spPr>
          <a:xfrm>
            <a:off x="456376" y="4833186"/>
            <a:ext cx="2807934" cy="646331"/>
          </a:xfrm>
          <a:prstGeom prst="rect">
            <a:avLst/>
          </a:prstGeom>
          <a:noFill/>
        </p:spPr>
        <p:txBody>
          <a:bodyPr wrap="squar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Outdoor Learning </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a:p>
            <a:pPr algn="ctr"/>
            <a:r>
              <a:rPr lang="en-US" b="1" dirty="0">
                <a:ln w="0"/>
                <a:solidFill>
                  <a:srgbClr val="92D050"/>
                </a:solidFill>
                <a:effectLst>
                  <a:outerShdw blurRad="38100" dist="25400" dir="5400000" algn="ctr" rotWithShape="0">
                    <a:srgbClr val="6E747A">
                      <a:alpha val="43000"/>
                    </a:srgbClr>
                  </a:outerShdw>
                </a:effectLst>
              </a:rPr>
              <a:t>and Forest School:</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8" name="Rectangle 37">
            <a:extLst>
              <a:ext uri="{FF2B5EF4-FFF2-40B4-BE49-F238E27FC236}">
                <a16:creationId xmlns:a16="http://schemas.microsoft.com/office/drawing/2014/main" id="{ABFA3E6D-F185-4959-82A1-D2626115A65A}"/>
              </a:ext>
            </a:extLst>
          </p:cNvPr>
          <p:cNvSpPr/>
          <p:nvPr/>
        </p:nvSpPr>
        <p:spPr>
          <a:xfrm>
            <a:off x="8617042" y="4752228"/>
            <a:ext cx="2884572"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How can I support my child?</a:t>
            </a:r>
          </a:p>
        </p:txBody>
      </p:sp>
      <p:sp>
        <p:nvSpPr>
          <p:cNvPr id="41" name="TextBox 40">
            <a:extLst>
              <a:ext uri="{FF2B5EF4-FFF2-40B4-BE49-F238E27FC236}">
                <a16:creationId xmlns:a16="http://schemas.microsoft.com/office/drawing/2014/main" id="{9135CE71-E6E6-4E9A-8D5C-93804FD69481}"/>
              </a:ext>
            </a:extLst>
          </p:cNvPr>
          <p:cNvSpPr txBox="1"/>
          <p:nvPr/>
        </p:nvSpPr>
        <p:spPr>
          <a:xfrm>
            <a:off x="458504" y="680039"/>
            <a:ext cx="3112216" cy="1754326"/>
          </a:xfrm>
          <a:prstGeom prst="rect">
            <a:avLst/>
          </a:prstGeom>
          <a:noFill/>
        </p:spPr>
        <p:txBody>
          <a:bodyPr wrap="square" lIns="91440" tIns="45720" rIns="91440" bIns="45720" rtlCol="0" anchor="t">
            <a:spAutoFit/>
          </a:bodyPr>
          <a:lstStyle/>
          <a:p>
            <a:pPr algn="just"/>
            <a:r>
              <a:rPr lang="en-US" sz="1200" dirty="0">
                <a:latin typeface="Calibri"/>
                <a:ea typeface="Calibri"/>
                <a:cs typeface="Calibri"/>
              </a:rPr>
              <a:t> We will be exploring a variety of rich stories and books linked to our concepts of leadership, justice and fairness. In our writing journey pupils will develop their vocabulary and apply this across the curriculum. We will continue to use Superhero Spelling to improve pupil’s spelling skills and will be focusing on the writing genre of recount by creating diary extracts.</a:t>
            </a:r>
          </a:p>
        </p:txBody>
      </p:sp>
      <p:sp>
        <p:nvSpPr>
          <p:cNvPr id="42" name="TextBox 41">
            <a:extLst>
              <a:ext uri="{FF2B5EF4-FFF2-40B4-BE49-F238E27FC236}">
                <a16:creationId xmlns:a16="http://schemas.microsoft.com/office/drawing/2014/main" id="{4C171CC1-8B1A-4281-97CA-C2F41CAD63F3}"/>
              </a:ext>
            </a:extLst>
          </p:cNvPr>
          <p:cNvSpPr txBox="1"/>
          <p:nvPr/>
        </p:nvSpPr>
        <p:spPr>
          <a:xfrm>
            <a:off x="8608182" y="780148"/>
            <a:ext cx="2950647" cy="1569660"/>
          </a:xfrm>
          <a:prstGeom prst="rect">
            <a:avLst/>
          </a:prstGeom>
          <a:noFill/>
        </p:spPr>
        <p:txBody>
          <a:bodyPr wrap="square" lIns="91440" tIns="45720" rIns="91440" bIns="45720" rtlCol="0" anchor="t">
            <a:spAutoFit/>
          </a:bodyPr>
          <a:lstStyle/>
          <a:p>
            <a:pPr algn="just"/>
            <a:r>
              <a:rPr lang="en-US" sz="1200" dirty="0"/>
              <a:t>In our Numeracy lessons this term we will be focusing on developing pupil’s understanding of place value and data handling skills. We will continue to </a:t>
            </a:r>
            <a:r>
              <a:rPr lang="en-US" sz="1200" dirty="0" err="1"/>
              <a:t>practise</a:t>
            </a:r>
            <a:r>
              <a:rPr lang="en-US" sz="1200" dirty="0"/>
              <a:t> our times tables and mental math's skills. We will be developing the children’s problem solving and reasoning skills and applying these skills to real world problems. </a:t>
            </a:r>
            <a:endParaRPr lang="en-GB" sz="1200" i="1" dirty="0">
              <a:latin typeface="Aptos"/>
              <a:ea typeface="Calibri"/>
              <a:cs typeface="Calibri"/>
            </a:endParaRPr>
          </a:p>
        </p:txBody>
      </p:sp>
      <p:sp>
        <p:nvSpPr>
          <p:cNvPr id="44" name="TextBox 43">
            <a:extLst>
              <a:ext uri="{FF2B5EF4-FFF2-40B4-BE49-F238E27FC236}">
                <a16:creationId xmlns:a16="http://schemas.microsoft.com/office/drawing/2014/main" id="{1A4F963A-E2F0-43C3-B4AF-465794AB162A}"/>
              </a:ext>
            </a:extLst>
          </p:cNvPr>
          <p:cNvSpPr txBox="1"/>
          <p:nvPr/>
        </p:nvSpPr>
        <p:spPr>
          <a:xfrm>
            <a:off x="525737" y="5260948"/>
            <a:ext cx="2936520" cy="1200329"/>
          </a:xfrm>
          <a:prstGeom prst="rect">
            <a:avLst/>
          </a:prstGeom>
          <a:noFill/>
        </p:spPr>
        <p:txBody>
          <a:bodyPr wrap="square" lIns="91440" tIns="45720" rIns="91440" bIns="45720" rtlCol="0" anchor="t">
            <a:spAutoFit/>
          </a:bodyPr>
          <a:lstStyle/>
          <a:p>
            <a:pPr algn="just"/>
            <a:r>
              <a:rPr lang="en-US" sz="1200" dirty="0"/>
              <a:t>We will use the outdoor environment as much as possible to enhance and enrich pupil’s learning, further developing our creative and problem solving skills. On forest school days please can pupils wear old trainers.</a:t>
            </a:r>
            <a:endParaRPr lang="en-GB" sz="1200" dirty="0">
              <a:ea typeface="Calibri"/>
              <a:cs typeface="Calibri"/>
            </a:endParaRPr>
          </a:p>
        </p:txBody>
      </p:sp>
      <p:sp>
        <p:nvSpPr>
          <p:cNvPr id="45" name="TextBox 44">
            <a:extLst>
              <a:ext uri="{FF2B5EF4-FFF2-40B4-BE49-F238E27FC236}">
                <a16:creationId xmlns:a16="http://schemas.microsoft.com/office/drawing/2014/main" id="{E6106A50-22AE-4F18-AD16-832F33F2D452}"/>
              </a:ext>
            </a:extLst>
          </p:cNvPr>
          <p:cNvSpPr txBox="1"/>
          <p:nvPr/>
        </p:nvSpPr>
        <p:spPr>
          <a:xfrm>
            <a:off x="8600523" y="2831114"/>
            <a:ext cx="2917609" cy="1754326"/>
          </a:xfrm>
          <a:prstGeom prst="rect">
            <a:avLst/>
          </a:prstGeom>
          <a:noFill/>
        </p:spPr>
        <p:txBody>
          <a:bodyPr wrap="square" lIns="91440" tIns="45720" rIns="91440" bIns="45720" rtlCol="0" anchor="t">
            <a:spAutoFit/>
          </a:bodyPr>
          <a:lstStyle/>
          <a:p>
            <a:pPr algn="just"/>
            <a:r>
              <a:rPr lang="en-US" sz="1200" dirty="0">
                <a:ea typeface="Calibri"/>
                <a:cs typeface="Calibri"/>
              </a:rPr>
              <a:t>We will be exploring and </a:t>
            </a:r>
            <a:r>
              <a:rPr lang="en-US" sz="1200" dirty="0" err="1">
                <a:ea typeface="Calibri"/>
                <a:cs typeface="Calibri"/>
              </a:rPr>
              <a:t>analysing</a:t>
            </a:r>
            <a:r>
              <a:rPr lang="en-US" sz="1200" dirty="0">
                <a:ea typeface="Calibri"/>
                <a:cs typeface="Calibri"/>
              </a:rPr>
              <a:t> our School Senedd Structure, the local government system and the  Welsh Parliament to gain an understanding about leadership in their own lives, the local community and their country. Pupils </a:t>
            </a:r>
            <a:r>
              <a:rPr lang="en-US" sz="1200" dirty="0"/>
              <a:t> develop their sense of </a:t>
            </a:r>
            <a:r>
              <a:rPr lang="en-US" sz="1200" i="1" dirty="0" err="1"/>
              <a:t>cynefin</a:t>
            </a:r>
            <a:r>
              <a:rPr lang="en-US" sz="1200" dirty="0"/>
              <a:t> — a deep connection to their local </a:t>
            </a:r>
            <a:r>
              <a:rPr lang="en-US" sz="1200" dirty="0" err="1"/>
              <a:t>environment,and</a:t>
            </a:r>
            <a:r>
              <a:rPr lang="en-US" sz="1200" dirty="0"/>
              <a:t>  community, </a:t>
            </a:r>
            <a:endParaRPr lang="en-GB" sz="1200" dirty="0">
              <a:ea typeface="Calibri"/>
              <a:cs typeface="Calibri"/>
            </a:endParaRPr>
          </a:p>
        </p:txBody>
      </p:sp>
      <p:sp>
        <p:nvSpPr>
          <p:cNvPr id="47" name="TextBox 46">
            <a:extLst>
              <a:ext uri="{FF2B5EF4-FFF2-40B4-BE49-F238E27FC236}">
                <a16:creationId xmlns:a16="http://schemas.microsoft.com/office/drawing/2014/main" id="{D3B2D1C6-A9C9-4EE2-BA29-79EB20FE35AB}"/>
              </a:ext>
            </a:extLst>
          </p:cNvPr>
          <p:cNvSpPr txBox="1"/>
          <p:nvPr/>
        </p:nvSpPr>
        <p:spPr>
          <a:xfrm>
            <a:off x="8470068" y="4963108"/>
            <a:ext cx="3207336" cy="1938992"/>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en-GB" sz="1200" dirty="0">
                <a:ea typeface="Calibri" panose="020F0502020204030204"/>
                <a:cs typeface="Calibri" panose="020F0502020204030204"/>
              </a:rPr>
              <a:t>Chatting to your child about their day.</a:t>
            </a:r>
          </a:p>
          <a:p>
            <a:pPr marL="171450" indent="-171450">
              <a:buFont typeface="Arial" panose="020B0604020202020204" pitchFamily="34" charset="0"/>
              <a:buChar char="•"/>
            </a:pPr>
            <a:r>
              <a:rPr lang="en-US" sz="1200" dirty="0"/>
              <a:t>2Blast on Hwb learn the times tables.</a:t>
            </a:r>
          </a:p>
          <a:p>
            <a:pPr marL="171450" indent="-171450">
              <a:buFont typeface="Arial" panose="020B0604020202020204" pitchFamily="34" charset="0"/>
              <a:buChar char="•"/>
            </a:pPr>
            <a:r>
              <a:rPr lang="en-US" sz="1200" dirty="0"/>
              <a:t>Regular reading, at least 10 mins each night</a:t>
            </a:r>
          </a:p>
          <a:p>
            <a:pPr marL="171450" indent="-171450">
              <a:buFont typeface="Arial" panose="020B0604020202020204" pitchFamily="34" charset="0"/>
              <a:buChar char="•"/>
            </a:pPr>
            <a:r>
              <a:rPr lang="en-US" sz="1200" dirty="0"/>
              <a:t>Newsround </a:t>
            </a:r>
          </a:p>
          <a:p>
            <a:pPr marL="171450" indent="-171450">
              <a:buFont typeface="Arial" panose="020B0604020202020204" pitchFamily="34" charset="0"/>
              <a:buChar char="•"/>
            </a:pPr>
            <a:r>
              <a:rPr lang="en-US" sz="1200" dirty="0"/>
              <a:t>Microsoft tools on Hwb </a:t>
            </a:r>
          </a:p>
          <a:p>
            <a:pPr marL="171450" indent="-171450">
              <a:buFont typeface="Arial" panose="020B0604020202020204" pitchFamily="34" charset="0"/>
              <a:buChar char="•"/>
            </a:pPr>
            <a:r>
              <a:rPr lang="en-US" sz="1200" dirty="0"/>
              <a:t>BBC Bitesize games</a:t>
            </a:r>
          </a:p>
          <a:p>
            <a:pPr marL="171450" indent="-171450">
              <a:buFont typeface="Arial" panose="020B0604020202020204" pitchFamily="34" charset="0"/>
              <a:buChar char="•"/>
            </a:pPr>
            <a:r>
              <a:rPr lang="en-US" sz="1200" dirty="0">
                <a:ea typeface="Calibri" panose="020F0502020204030204"/>
                <a:cs typeface="Calibri" panose="020F0502020204030204"/>
              </a:rPr>
              <a:t>National Geographic and Britannica for American History and racism</a:t>
            </a:r>
            <a:endParaRPr lang="en-GB" sz="1200" dirty="0">
              <a:ea typeface="Calibri" panose="020F0502020204030204"/>
              <a:cs typeface="Calibri" panose="020F0502020204030204"/>
            </a:endParaRPr>
          </a:p>
          <a:p>
            <a:pPr marL="171450" indent="-171450">
              <a:buFont typeface="Arial" panose="020B0604020202020204" pitchFamily="34" charset="0"/>
              <a:buChar char="•"/>
            </a:pPr>
            <a:endParaRPr lang="en-GB" sz="1200" dirty="0">
              <a:highlight>
                <a:srgbClr val="FFFF00"/>
              </a:highlight>
            </a:endParaRPr>
          </a:p>
          <a:p>
            <a:pPr marL="171450" indent="-171450">
              <a:buFont typeface="Arial" panose="020B0604020202020204" pitchFamily="34" charset="0"/>
              <a:buChar char="•"/>
            </a:pPr>
            <a:endParaRPr lang="en-GB" sz="1200" dirty="0">
              <a:highlight>
                <a:srgbClr val="FFFF00"/>
              </a:highlight>
              <a:ea typeface="Calibri"/>
              <a:cs typeface="Calibri"/>
            </a:endParaRPr>
          </a:p>
        </p:txBody>
      </p:sp>
      <p:pic>
        <p:nvPicPr>
          <p:cNvPr id="2" name="Picture 1" descr="A green and blue leaves&#10;&#10;Description automatically generated">
            <a:extLst>
              <a:ext uri="{FF2B5EF4-FFF2-40B4-BE49-F238E27FC236}">
                <a16:creationId xmlns:a16="http://schemas.microsoft.com/office/drawing/2014/main" id="{3E2B938F-70E4-3803-A27A-CF61FFA42E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7460328">
            <a:off x="-101293" y="13655"/>
            <a:ext cx="778703" cy="778703"/>
          </a:xfrm>
          <a:prstGeom prst="rect">
            <a:avLst/>
          </a:prstGeom>
        </p:spPr>
      </p:pic>
      <p:pic>
        <p:nvPicPr>
          <p:cNvPr id="3" name="Picture 2" descr="A green and blue leaves&#10;&#10;Description automatically generated">
            <a:extLst>
              <a:ext uri="{FF2B5EF4-FFF2-40B4-BE49-F238E27FC236}">
                <a16:creationId xmlns:a16="http://schemas.microsoft.com/office/drawing/2014/main" id="{501E5AE9-B5DF-1426-A8FE-779791FF31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508199">
            <a:off x="11369539" y="13655"/>
            <a:ext cx="778703" cy="778703"/>
          </a:xfrm>
          <a:prstGeom prst="rect">
            <a:avLst/>
          </a:prstGeom>
        </p:spPr>
      </p:pic>
      <p:pic>
        <p:nvPicPr>
          <p:cNvPr id="5" name="Picture 4" descr="A green and blue leaves&#10;&#10;Description automatically generated">
            <a:extLst>
              <a:ext uri="{FF2B5EF4-FFF2-40B4-BE49-F238E27FC236}">
                <a16:creationId xmlns:a16="http://schemas.microsoft.com/office/drawing/2014/main" id="{4F8FE68F-5A36-00DF-8DF2-14B67EBC68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124958">
            <a:off x="19886" y="6141691"/>
            <a:ext cx="778703" cy="778703"/>
          </a:xfrm>
          <a:prstGeom prst="rect">
            <a:avLst/>
          </a:prstGeom>
        </p:spPr>
      </p:pic>
      <p:pic>
        <p:nvPicPr>
          <p:cNvPr id="8" name="Picture 7" descr="A green and blue leaves&#10;&#10;Description automatically generated">
            <a:extLst>
              <a:ext uri="{FF2B5EF4-FFF2-40B4-BE49-F238E27FC236}">
                <a16:creationId xmlns:a16="http://schemas.microsoft.com/office/drawing/2014/main" id="{30894979-EB4D-2CD5-18D0-838B54986A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039993">
            <a:off x="11420353" y="6055694"/>
            <a:ext cx="778703" cy="778703"/>
          </a:xfrm>
          <a:prstGeom prst="rect">
            <a:avLst/>
          </a:prstGeom>
        </p:spPr>
      </p:pic>
      <p:sp>
        <p:nvSpPr>
          <p:cNvPr id="9" name="TextBox 8">
            <a:extLst>
              <a:ext uri="{FF2B5EF4-FFF2-40B4-BE49-F238E27FC236}">
                <a16:creationId xmlns:a16="http://schemas.microsoft.com/office/drawing/2014/main" id="{BA144D14-5917-A3AC-ACD4-8823009CE451}"/>
              </a:ext>
            </a:extLst>
          </p:cNvPr>
          <p:cNvSpPr txBox="1"/>
          <p:nvPr/>
        </p:nvSpPr>
        <p:spPr>
          <a:xfrm>
            <a:off x="511610" y="3048849"/>
            <a:ext cx="2866879" cy="1384995"/>
          </a:xfrm>
          <a:prstGeom prst="rect">
            <a:avLst/>
          </a:prstGeom>
          <a:noFill/>
        </p:spPr>
        <p:txBody>
          <a:bodyPr wrap="square" lIns="91440" tIns="45720" rIns="91440" bIns="45720" rtlCol="0" anchor="t">
            <a:spAutoFit/>
          </a:bodyPr>
          <a:lstStyle/>
          <a:p>
            <a:pPr algn="just"/>
            <a:r>
              <a:rPr lang="en-US" sz="1200" dirty="0"/>
              <a:t>We will continue to help the children to use the internet safely to gather information to learn new things. We will continue to use HWB tools to help us to present our learning and will be using various apps and digital tools to code , interrogate data and create graphs.</a:t>
            </a:r>
            <a:endParaRPr lang="en-GB" sz="1200" dirty="0">
              <a:ea typeface="Calibri"/>
              <a:cs typeface="Calibri"/>
            </a:endParaRPr>
          </a:p>
        </p:txBody>
      </p:sp>
    </p:spTree>
    <p:extLst>
      <p:ext uri="{BB962C8B-B14F-4D97-AF65-F5344CB8AC3E}">
        <p14:creationId xmlns:p14="http://schemas.microsoft.com/office/powerpoint/2010/main" val="98079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8F2B1-4C61-6831-E097-004C69EBC6FA}"/>
            </a:ext>
          </a:extLst>
        </p:cNvPr>
        <p:cNvGrpSpPr/>
        <p:nvPr/>
      </p:nvGrpSpPr>
      <p:grpSpPr>
        <a:xfrm>
          <a:off x="0" y="0"/>
          <a:ext cx="0" cy="0"/>
          <a:chOff x="0" y="0"/>
          <a:chExt cx="0" cy="0"/>
        </a:xfrm>
      </p:grpSpPr>
      <p:grpSp>
        <p:nvGrpSpPr>
          <p:cNvPr id="21" name="Group 20">
            <a:extLst>
              <a:ext uri="{FF2B5EF4-FFF2-40B4-BE49-F238E27FC236}">
                <a16:creationId xmlns:a16="http://schemas.microsoft.com/office/drawing/2014/main" id="{35416648-A800-446E-A6B1-544496072D04}"/>
              </a:ext>
            </a:extLst>
          </p:cNvPr>
          <p:cNvGrpSpPr/>
          <p:nvPr/>
        </p:nvGrpSpPr>
        <p:grpSpPr>
          <a:xfrm>
            <a:off x="-39672" y="4061"/>
            <a:ext cx="12314800" cy="6858000"/>
            <a:chOff x="0" y="0"/>
            <a:chExt cx="12192000" cy="6858000"/>
          </a:xfrm>
        </p:grpSpPr>
        <p:sp>
          <p:nvSpPr>
            <p:cNvPr id="4" name="Rectangle 3">
              <a:extLst>
                <a:ext uri="{FF2B5EF4-FFF2-40B4-BE49-F238E27FC236}">
                  <a16:creationId xmlns:a16="http://schemas.microsoft.com/office/drawing/2014/main" id="{C509BA65-727D-2479-5235-AC2AF7340B6F}"/>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3A521BED-9E5E-7487-77BF-193A86D2F4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792" y="164970"/>
              <a:ext cx="11886415" cy="6570482"/>
            </a:xfrm>
            <a:prstGeom prst="rect">
              <a:avLst/>
            </a:prstGeom>
          </p:spPr>
        </p:pic>
        <p:sp>
          <p:nvSpPr>
            <p:cNvPr id="11" name="Rectangle 10">
              <a:extLst>
                <a:ext uri="{FF2B5EF4-FFF2-40B4-BE49-F238E27FC236}">
                  <a16:creationId xmlns:a16="http://schemas.microsoft.com/office/drawing/2014/main" id="{29DF2098-738A-2457-2884-4A49AFF4F73F}"/>
                </a:ext>
              </a:extLst>
            </p:cNvPr>
            <p:cNvSpPr/>
            <p:nvPr/>
          </p:nvSpPr>
          <p:spPr>
            <a:xfrm>
              <a:off x="710939" y="1253608"/>
              <a:ext cx="10652866" cy="505846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DF4E7BAC-689B-2ACD-FD5D-AC74B4E88646}"/>
                </a:ext>
              </a:extLst>
            </p:cNvPr>
            <p:cNvSpPr/>
            <p:nvPr/>
          </p:nvSpPr>
          <p:spPr>
            <a:xfrm>
              <a:off x="924406" y="1482288"/>
              <a:ext cx="10227733" cy="4601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796ACA07-90F8-2739-D876-6A4ACC8B3721}"/>
                </a:ext>
              </a:extLst>
            </p:cNvPr>
            <p:cNvSpPr/>
            <p:nvPr/>
          </p:nvSpPr>
          <p:spPr>
            <a:xfrm>
              <a:off x="1000604" y="1466733"/>
              <a:ext cx="5288556" cy="954107"/>
            </a:xfrm>
            <a:prstGeom prst="rect">
              <a:avLst/>
            </a:prstGeom>
            <a:noFill/>
          </p:spPr>
          <p:txBody>
            <a:bodyPr wrap="square" lIns="91440" tIns="45720" rIns="91440" bIns="45720" anchor="t">
              <a:spAutoFit/>
            </a:bodyPr>
            <a:lstStyle/>
            <a:p>
              <a:pPr algn="ctr"/>
              <a:r>
                <a:rPr lang="en-US" sz="2000" b="1" dirty="0">
                  <a:ln w="0"/>
                  <a:solidFill>
                    <a:srgbClr val="92D050"/>
                  </a:solidFill>
                  <a:effectLst>
                    <a:outerShdw blurRad="38100" dist="25400" dir="5400000" algn="ctr" rotWithShape="0">
                      <a:srgbClr val="6E747A">
                        <a:alpha val="43000"/>
                      </a:srgbClr>
                    </a:outerShdw>
                  </a:effectLst>
                </a:rPr>
                <a:t>📚 Homework Information – Autumn Term 🍂</a:t>
              </a:r>
              <a:endParaRPr lang="en-US" sz="2000"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p:txBody>
        </p:sp>
      </p:grpSp>
      <p:sp>
        <p:nvSpPr>
          <p:cNvPr id="22" name="TextBox 21">
            <a:extLst>
              <a:ext uri="{FF2B5EF4-FFF2-40B4-BE49-F238E27FC236}">
                <a16:creationId xmlns:a16="http://schemas.microsoft.com/office/drawing/2014/main" id="{05C28469-BD9D-0A2C-5461-16602B1C24F5}"/>
              </a:ext>
            </a:extLst>
          </p:cNvPr>
          <p:cNvSpPr txBox="1"/>
          <p:nvPr/>
        </p:nvSpPr>
        <p:spPr>
          <a:xfrm>
            <a:off x="1234357" y="1838694"/>
            <a:ext cx="9723285" cy="4016484"/>
          </a:xfrm>
          <a:prstGeom prst="rect">
            <a:avLst/>
          </a:prstGeom>
          <a:noFill/>
        </p:spPr>
        <p:txBody>
          <a:bodyPr wrap="square" lIns="91440" tIns="45720" rIns="91440" bIns="45720" rtlCol="0" anchor="t">
            <a:spAutoFit/>
          </a:bodyPr>
          <a:lstStyle/>
          <a:p>
            <a:r>
              <a:rPr lang="en-US" sz="1500" dirty="0"/>
              <a:t>This term, pupils will once again take part in </a:t>
            </a:r>
            <a:r>
              <a:rPr lang="en-US" sz="1500" b="1" dirty="0"/>
              <a:t>Passion Project-style homework</a:t>
            </a:r>
            <a:r>
              <a:rPr lang="en-US" sz="1500" dirty="0"/>
              <a:t>! These weekly projects will encourage creativity, independent thinking, and curiosity around our seasonal theme: </a:t>
            </a:r>
            <a:r>
              <a:rPr lang="en-US" sz="1500" b="1" dirty="0"/>
              <a:t>Autumn</a:t>
            </a:r>
            <a:r>
              <a:rPr lang="en-US" sz="1500" dirty="0"/>
              <a:t>.</a:t>
            </a:r>
          </a:p>
          <a:p>
            <a:endParaRPr lang="en-US" sz="1500" dirty="0"/>
          </a:p>
          <a:p>
            <a:r>
              <a:rPr lang="en-US" sz="1500" b="1" dirty="0"/>
              <a:t>📝 Passion Project Homework:</a:t>
            </a:r>
          </a:p>
          <a:p>
            <a:r>
              <a:rPr lang="en-US" sz="1500" b="1" dirty="0"/>
              <a:t>New Project Tasks </a:t>
            </a:r>
            <a:r>
              <a:rPr lang="en-US" sz="1500" dirty="0"/>
              <a:t>will be given </a:t>
            </a:r>
            <a:r>
              <a:rPr lang="en-US" sz="1500" b="1" dirty="0"/>
              <a:t>every Friday </a:t>
            </a:r>
            <a:r>
              <a:rPr lang="en-US" sz="1500" dirty="0"/>
              <a:t>and will need to be completed by the </a:t>
            </a:r>
            <a:r>
              <a:rPr lang="en-US" sz="1500" b="1" dirty="0"/>
              <a:t>following Friday. Please can the children bring their passion project books into school every Friday. </a:t>
            </a:r>
            <a:r>
              <a:rPr lang="en-US" sz="1500" dirty="0"/>
              <a:t>Each week's task will relate to our topic and give pupils the opportunity to explore Autumn through a range of activities – from art and writing to research and nature-based investigations.</a:t>
            </a:r>
          </a:p>
          <a:p>
            <a:endParaRPr lang="en-US" sz="1500" dirty="0"/>
          </a:p>
          <a:p>
            <a:r>
              <a:rPr lang="en-US" sz="1500" b="1" dirty="0"/>
              <a:t>✏️ Weekly Spelling Practice:</a:t>
            </a:r>
          </a:p>
          <a:p>
            <a:r>
              <a:rPr lang="en-US" sz="1500" b="1" dirty="0"/>
              <a:t>Spelling words</a:t>
            </a:r>
            <a:r>
              <a:rPr lang="en-US" sz="1500" dirty="0"/>
              <a:t> will be sent home every </a:t>
            </a:r>
            <a:r>
              <a:rPr lang="en-US" sz="1500" b="1" dirty="0"/>
              <a:t>Monday</a:t>
            </a:r>
            <a:r>
              <a:rPr lang="en-US" sz="1500" dirty="0"/>
              <a:t>. </a:t>
            </a:r>
            <a:r>
              <a:rPr lang="en-US" sz="1500" b="1" dirty="0"/>
              <a:t>Please can the children bring their red spelling words into school every Monday.</a:t>
            </a:r>
          </a:p>
          <a:p>
            <a:r>
              <a:rPr lang="en-US" sz="1500" dirty="0"/>
              <a:t>Pupils should practise these words at home during the week in their A5 red books.</a:t>
            </a:r>
          </a:p>
          <a:p>
            <a:r>
              <a:rPr lang="en-US" sz="1500" dirty="0"/>
              <a:t>We will have a </a:t>
            </a:r>
            <a:r>
              <a:rPr lang="en-US" sz="1500" b="1" dirty="0"/>
              <a:t>spelling dictation activity</a:t>
            </a:r>
            <a:r>
              <a:rPr lang="en-US" sz="1500" dirty="0"/>
              <a:t> in class at the </a:t>
            </a:r>
            <a:r>
              <a:rPr lang="en-US" sz="1500" b="1" dirty="0"/>
              <a:t>end of the week</a:t>
            </a:r>
            <a:r>
              <a:rPr lang="en-US" sz="1500" dirty="0"/>
              <a:t>.</a:t>
            </a:r>
          </a:p>
          <a:p>
            <a:endParaRPr lang="en-US" sz="1500" dirty="0"/>
          </a:p>
          <a:p>
            <a:r>
              <a:rPr lang="en-US" sz="1500" dirty="0"/>
              <a:t>Please support your child with their homework by encouraging them to take pride in their work, manage their time well, and explore the topic in ways that interest them. Thank you for your continued support!</a:t>
            </a:r>
          </a:p>
        </p:txBody>
      </p:sp>
      <p:pic>
        <p:nvPicPr>
          <p:cNvPr id="9" name="Picture 8" descr="A logo for a school&#10;&#10;Description automatically generated">
            <a:extLst>
              <a:ext uri="{FF2B5EF4-FFF2-40B4-BE49-F238E27FC236}">
                <a16:creationId xmlns:a16="http://schemas.microsoft.com/office/drawing/2014/main" id="{36970A56-E2C6-EFB7-AF01-796CB4E9F556}"/>
              </a:ext>
            </a:extLst>
          </p:cNvPr>
          <p:cNvPicPr>
            <a:picLocks noChangeAspect="1"/>
          </p:cNvPicPr>
          <p:nvPr/>
        </p:nvPicPr>
        <p:blipFill>
          <a:blip r:embed="rId4"/>
          <a:stretch>
            <a:fillRect/>
          </a:stretch>
        </p:blipFill>
        <p:spPr>
          <a:xfrm>
            <a:off x="11035863" y="408152"/>
            <a:ext cx="832069" cy="839076"/>
          </a:xfrm>
          <a:prstGeom prst="rect">
            <a:avLst/>
          </a:prstGeom>
        </p:spPr>
      </p:pic>
      <p:pic>
        <p:nvPicPr>
          <p:cNvPr id="3" name="Picture 2" descr="A green and blue leaves&#10;&#10;Description automatically generated">
            <a:extLst>
              <a:ext uri="{FF2B5EF4-FFF2-40B4-BE49-F238E27FC236}">
                <a16:creationId xmlns:a16="http://schemas.microsoft.com/office/drawing/2014/main" id="{2B20EA2B-28CA-F5A7-9488-989896AFB8C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093981">
            <a:off x="11638598" y="82445"/>
            <a:ext cx="593090" cy="593090"/>
          </a:xfrm>
          <a:prstGeom prst="rect">
            <a:avLst/>
          </a:prstGeom>
        </p:spPr>
      </p:pic>
      <p:pic>
        <p:nvPicPr>
          <p:cNvPr id="8" name="Picture 7" descr="A green and blue leaves&#10;&#10;Description automatically generated">
            <a:extLst>
              <a:ext uri="{FF2B5EF4-FFF2-40B4-BE49-F238E27FC236}">
                <a16:creationId xmlns:a16="http://schemas.microsoft.com/office/drawing/2014/main" id="{061E6EF2-CCCA-CBCB-2C5F-7AFA3FE99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177106">
            <a:off x="11127552" y="5681916"/>
            <a:ext cx="1149226" cy="1149226"/>
          </a:xfrm>
          <a:prstGeom prst="rect">
            <a:avLst/>
          </a:prstGeom>
        </p:spPr>
      </p:pic>
      <p:pic>
        <p:nvPicPr>
          <p:cNvPr id="16" name="Picture 15" descr="A green and blue leaves&#10;&#10;Description automatically generated">
            <a:extLst>
              <a:ext uri="{FF2B5EF4-FFF2-40B4-BE49-F238E27FC236}">
                <a16:creationId xmlns:a16="http://schemas.microsoft.com/office/drawing/2014/main" id="{AF548849-D090-2A15-92B3-F1DB7F8397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7460328">
            <a:off x="114384" y="102628"/>
            <a:ext cx="593090" cy="593090"/>
          </a:xfrm>
          <a:prstGeom prst="rect">
            <a:avLst/>
          </a:prstGeom>
        </p:spPr>
      </p:pic>
      <p:pic>
        <p:nvPicPr>
          <p:cNvPr id="18" name="Picture 17" descr="A green and blue leaves&#10;&#10;Description automatically generated">
            <a:extLst>
              <a:ext uri="{FF2B5EF4-FFF2-40B4-BE49-F238E27FC236}">
                <a16:creationId xmlns:a16="http://schemas.microsoft.com/office/drawing/2014/main" id="{6C7A7481-6FB5-E2AD-0B35-CFAF40D614C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799615">
            <a:off x="53549" y="6111711"/>
            <a:ext cx="593090" cy="593090"/>
          </a:xfrm>
          <a:prstGeom prst="rect">
            <a:avLst/>
          </a:prstGeom>
        </p:spPr>
      </p:pic>
    </p:spTree>
    <p:extLst>
      <p:ext uri="{BB962C8B-B14F-4D97-AF65-F5344CB8AC3E}">
        <p14:creationId xmlns:p14="http://schemas.microsoft.com/office/powerpoint/2010/main" val="2966002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c29670e-0522-46a1-9d3e-b6d7c36fdb0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87309B1CC10DA4C891F0E227E1083E4" ma:contentTypeVersion="18" ma:contentTypeDescription="Create a new document." ma:contentTypeScope="" ma:versionID="e7d91e6aa8b54b3fa2f7ab07cc320ff8">
  <xsd:schema xmlns:xsd="http://www.w3.org/2001/XMLSchema" xmlns:xs="http://www.w3.org/2001/XMLSchema" xmlns:p="http://schemas.microsoft.com/office/2006/metadata/properties" xmlns:ns3="0071cdc1-779d-482b-865f-b72092c3921f" xmlns:ns4="4c29670e-0522-46a1-9d3e-b6d7c36fdb00" targetNamespace="http://schemas.microsoft.com/office/2006/metadata/properties" ma:root="true" ma:fieldsID="a80d0ce07dbaa5f55afd1ba8baefbcbb" ns3:_="" ns4:_="">
    <xsd:import namespace="0071cdc1-779d-482b-865f-b72092c3921f"/>
    <xsd:import namespace="4c29670e-0522-46a1-9d3e-b6d7c36fdb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LengthInSeconds" minOccurs="0"/>
                <xsd:element ref="ns4:_activity" minOccurs="0"/>
                <xsd:element ref="ns4:MediaServiceObjectDetectorVersions" minOccurs="0"/>
                <xsd:element ref="ns4:MediaServiceSearchProperties" minOccurs="0"/>
                <xsd:element ref="ns4:MediaServiceSystemTag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1cdc1-779d-482b-865f-b72092c3921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29670e-0522-46a1-9d3e-b6d7c36fdb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445791-FF1A-4770-ADE2-ED4B3B8CCA92}">
  <ds:schemaRefs>
    <ds:schemaRef ds:uri="0071cdc1-779d-482b-865f-b72092c3921f"/>
    <ds:schemaRef ds:uri="4c29670e-0522-46a1-9d3e-b6d7c36fdb0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0186ED9-CB3B-40AA-865E-A338D33CB968}">
  <ds:schemaRefs>
    <ds:schemaRef ds:uri="0071cdc1-779d-482b-865f-b72092c3921f"/>
    <ds:schemaRef ds:uri="4c29670e-0522-46a1-9d3e-b6d7c36fdb0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1A902C6-F48E-497E-90CA-32C6AA7AC4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25957</TotalTime>
  <Words>1231</Words>
  <Application>Microsoft Office PowerPoint</Application>
  <PresentationFormat>Widescreen</PresentationFormat>
  <Paragraphs>89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KEY</dc:creator>
  <cp:lastModifiedBy>N Lambert-Jones (Cilffriw Primary School)</cp:lastModifiedBy>
  <cp:revision>16</cp:revision>
  <cp:lastPrinted>2024-01-19T09:28:50Z</cp:lastPrinted>
  <dcterms:created xsi:type="dcterms:W3CDTF">2023-01-24T10:21:13Z</dcterms:created>
  <dcterms:modified xsi:type="dcterms:W3CDTF">2025-09-05T10:54:46Z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0x010100187309B1CC10DA4C891F0E227E1083E4</vt:lpwstr>
  </property>
  <property fmtid="{D5CDD505-2E9C-101B-9397-08002B2CF9AE}" pid="3" name="MediaServiceImageTags">
    <vt:lpwstr/>
  </property>
</Properties>
</file>