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651" r:id="rId2"/>
    <p:sldId id="65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32" d="100"/>
          <a:sy n="32" d="100"/>
        </p:scale>
        <p:origin x="112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893272-63A0-495B-B134-8A3FBBB960D9}" type="datetimeFigureOut">
              <a:rPr lang="en-GB" smtClean="0"/>
              <a:t>19/01/2026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10355D-2775-41B4-A763-9C7FFF77C003}" type="slidenum">
              <a:rPr lang="en-GB" smtClean="0"/>
              <a:t>‹#›</a:t>
            </a:fld>
            <a:endParaRPr lang="en-GB"/>
          </a:p>
        </p:txBody>
      </p:sp>
    </p:spTree>
    <p:extLst>
      <p:ext uri="{BB962C8B-B14F-4D97-AF65-F5344CB8AC3E}">
        <p14:creationId xmlns:p14="http://schemas.microsoft.com/office/powerpoint/2010/main" val="1240427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69D211-80C6-3557-B644-86F3C569EE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8A852-DF14-A35F-E95D-78C23318FE4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07EC41F-69B3-8426-BABF-C9BC96A3C3D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7213381F-4E7A-438F-0CA4-2BD6EA6E1D0D}"/>
              </a:ext>
            </a:extLst>
          </p:cNvPr>
          <p:cNvSpPr>
            <a:spLocks noGrp="1"/>
          </p:cNvSpPr>
          <p:nvPr>
            <p:ph type="sldNum" sz="quarter" idx="5"/>
          </p:nvPr>
        </p:nvSpPr>
        <p:spPr/>
        <p:txBody>
          <a:bodyPr/>
          <a:lstStyle/>
          <a:p>
            <a:fld id="{BA8CFFBA-875D-B74F-8E80-987082736FBE}" type="slidenum">
              <a:rPr lang="en-US" smtClean="0"/>
              <a:t>1</a:t>
            </a:fld>
            <a:endParaRPr lang="en-US"/>
          </a:p>
        </p:txBody>
      </p:sp>
    </p:spTree>
    <p:extLst>
      <p:ext uri="{BB962C8B-B14F-4D97-AF65-F5344CB8AC3E}">
        <p14:creationId xmlns:p14="http://schemas.microsoft.com/office/powerpoint/2010/main" val="38532063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7D515B-99E0-C21B-EEB4-78705A882BC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E50D783A-BA65-4035-63F5-879C09D876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3D14FCE-0C53-F01D-61FC-6E1130A0BE35}"/>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5" name="Footer Placeholder 4">
            <a:extLst>
              <a:ext uri="{FF2B5EF4-FFF2-40B4-BE49-F238E27FC236}">
                <a16:creationId xmlns:a16="http://schemas.microsoft.com/office/drawing/2014/main" id="{351A4389-E182-2375-55DC-583E162CE8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DD26E5-EEFE-A746-7302-2819CD76C777}"/>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540359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45B3-96AF-19C3-6701-D1CD5FA18F5E}"/>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2D1C73D-66FF-BA20-0618-957054CE8C9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41D16D4-26D0-2A60-9A2E-8DBECC2CB457}"/>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5" name="Footer Placeholder 4">
            <a:extLst>
              <a:ext uri="{FF2B5EF4-FFF2-40B4-BE49-F238E27FC236}">
                <a16:creationId xmlns:a16="http://schemas.microsoft.com/office/drawing/2014/main" id="{B8B38BE5-9992-9195-5899-C02991115B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57C94F-19B3-33E4-B670-0DF7BEFDDB6B}"/>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973172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559898-91D9-6DC0-F191-A2AFB43C51E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1E7AEDBC-D60C-3DE9-5BE1-F6D48C449EB9}"/>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A9C0028-2347-24F0-672D-E41201210007}"/>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5" name="Footer Placeholder 4">
            <a:extLst>
              <a:ext uri="{FF2B5EF4-FFF2-40B4-BE49-F238E27FC236}">
                <a16:creationId xmlns:a16="http://schemas.microsoft.com/office/drawing/2014/main" id="{2D8CBFEB-FDB3-3E9F-3AB9-35C51D7958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0524EF-90EC-F7C7-27EA-EFD5764A9F22}"/>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1362151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7C3B4-0C0A-256E-615E-602C62B7859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04F23E9-8D5B-30E3-6B96-083DAAA3BA3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917FF9E-11C5-F0F5-A7BA-5A290F193CC6}"/>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5" name="Footer Placeholder 4">
            <a:extLst>
              <a:ext uri="{FF2B5EF4-FFF2-40B4-BE49-F238E27FC236}">
                <a16:creationId xmlns:a16="http://schemas.microsoft.com/office/drawing/2014/main" id="{815054B8-1F7B-A4A3-201D-A6E34D0083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DD09B1-819D-0245-9E68-5476E56FBBEF}"/>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1674624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CC9C2-BF63-826C-21CF-9B07CE98A60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6D07C0B5-A783-D87C-007C-DE07F13A153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98099FB-F9BC-3425-5796-F5CAA344B38D}"/>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5" name="Footer Placeholder 4">
            <a:extLst>
              <a:ext uri="{FF2B5EF4-FFF2-40B4-BE49-F238E27FC236}">
                <a16:creationId xmlns:a16="http://schemas.microsoft.com/office/drawing/2014/main" id="{923C815A-12CC-9A5A-889D-E6BDB7648B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70124C-5BC6-76D2-80C3-5C57806A796B}"/>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2219689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F512F-D309-6FD2-CBBD-8D4A79C1DC9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86D3DAF-7E04-6A81-0271-D030706EFF4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10E1410F-DB77-B483-22A1-A93EED07866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9EFB6B1-F8F8-ECDE-536B-86A74FFF3322}"/>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6" name="Footer Placeholder 5">
            <a:extLst>
              <a:ext uri="{FF2B5EF4-FFF2-40B4-BE49-F238E27FC236}">
                <a16:creationId xmlns:a16="http://schemas.microsoft.com/office/drawing/2014/main" id="{C66CAEC1-657C-A4E0-6638-9A252C1F6F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7DD7FFB-4C09-3024-52D6-5702CE8B6D7B}"/>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1787845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A9461-7B44-E0FE-D5F0-912C3837C45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D0CF959C-9FE6-A8D6-908E-BA2942E090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6177F1C-EFDD-6C0A-9D82-E15CAA29466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9EE22F4-FFDA-C06B-ADF0-9B176AA120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4C633E6-5161-90ED-93C1-8D01B62F1BD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2DFF615-675E-22AC-677E-084579C68905}"/>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8" name="Footer Placeholder 7">
            <a:extLst>
              <a:ext uri="{FF2B5EF4-FFF2-40B4-BE49-F238E27FC236}">
                <a16:creationId xmlns:a16="http://schemas.microsoft.com/office/drawing/2014/main" id="{2A7DFE4F-5FD1-3A5E-29F1-8FFC2B883B6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4B68276-1B24-A24B-2067-FAF27CF5A059}"/>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295416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55F25-41C0-56E8-5438-54DF30B6E5C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001BA51-78B0-85A1-31E4-BDC2F63247B8}"/>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4" name="Footer Placeholder 3">
            <a:extLst>
              <a:ext uri="{FF2B5EF4-FFF2-40B4-BE49-F238E27FC236}">
                <a16:creationId xmlns:a16="http://schemas.microsoft.com/office/drawing/2014/main" id="{CF74F25D-02B7-A10A-1FF7-CB6EA3231B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92CDA68-05EA-FC3A-8054-0DE92E0781D0}"/>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4011264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ADA7D02-4665-B3B9-503B-78D04F9C5244}"/>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3" name="Footer Placeholder 2">
            <a:extLst>
              <a:ext uri="{FF2B5EF4-FFF2-40B4-BE49-F238E27FC236}">
                <a16:creationId xmlns:a16="http://schemas.microsoft.com/office/drawing/2014/main" id="{600F58CE-0ED4-E441-81B5-CF15FC687C3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8D54C85-57A9-5FF5-3357-B5CE1130B46E}"/>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3073014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3C614-91AD-E88E-68FC-5E9C515851F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A6FEA18-101F-79D8-8265-5F33C75B25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F30F0B3-31CC-F685-6257-E3D9EE1E16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E57026C-1AF6-6034-818C-FF3F55A8536F}"/>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6" name="Footer Placeholder 5">
            <a:extLst>
              <a:ext uri="{FF2B5EF4-FFF2-40B4-BE49-F238E27FC236}">
                <a16:creationId xmlns:a16="http://schemas.microsoft.com/office/drawing/2014/main" id="{213CF5A3-CA6B-9C80-7DE5-B01B32B30E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83563E-8525-882A-00B5-423EE2CD35D8}"/>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3990552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CBF5B-5B7B-2E2B-A27E-E184CB5A3B8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2906B645-E3DE-A38F-0857-0B52D1BCBF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74AECD9-38EC-B38E-D02F-500387D84A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FA60C2A-877B-AA43-2288-24BBBEB06D3C}"/>
              </a:ext>
            </a:extLst>
          </p:cNvPr>
          <p:cNvSpPr>
            <a:spLocks noGrp="1"/>
          </p:cNvSpPr>
          <p:nvPr>
            <p:ph type="dt" sz="half" idx="10"/>
          </p:nvPr>
        </p:nvSpPr>
        <p:spPr/>
        <p:txBody>
          <a:bodyPr/>
          <a:lstStyle/>
          <a:p>
            <a:fld id="{795F89BD-7F24-4347-997F-F6B671AF3FD4}" type="datetimeFigureOut">
              <a:rPr lang="en-GB" smtClean="0"/>
              <a:t>19/01/2026</a:t>
            </a:fld>
            <a:endParaRPr lang="en-GB"/>
          </a:p>
        </p:txBody>
      </p:sp>
      <p:sp>
        <p:nvSpPr>
          <p:cNvPr id="6" name="Footer Placeholder 5">
            <a:extLst>
              <a:ext uri="{FF2B5EF4-FFF2-40B4-BE49-F238E27FC236}">
                <a16:creationId xmlns:a16="http://schemas.microsoft.com/office/drawing/2014/main" id="{76BF6638-A1DF-432E-3087-D5A291D7AAF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DB1C7F6-85E2-5316-0590-E8EF82C3CF3D}"/>
              </a:ext>
            </a:extLst>
          </p:cNvPr>
          <p:cNvSpPr>
            <a:spLocks noGrp="1"/>
          </p:cNvSpPr>
          <p:nvPr>
            <p:ph type="sldNum" sz="quarter" idx="12"/>
          </p:nvPr>
        </p:nvSpPr>
        <p:spPr/>
        <p:txBody>
          <a:bodyPr/>
          <a:lstStyle/>
          <a:p>
            <a:fld id="{D312AAA9-CA0B-4994-A746-19DA188FF57C}" type="slidenum">
              <a:rPr lang="en-GB" smtClean="0"/>
              <a:t>‹#›</a:t>
            </a:fld>
            <a:endParaRPr lang="en-GB"/>
          </a:p>
        </p:txBody>
      </p:sp>
    </p:spTree>
    <p:extLst>
      <p:ext uri="{BB962C8B-B14F-4D97-AF65-F5344CB8AC3E}">
        <p14:creationId xmlns:p14="http://schemas.microsoft.com/office/powerpoint/2010/main" val="3391087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C8AC39-6128-CF76-A309-72C6B07637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B8D3C10E-7624-86A5-CBA2-393CCE5C78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4ECDE08-E2D4-E7C7-B319-A3B28E255E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5F89BD-7F24-4347-997F-F6B671AF3FD4}" type="datetimeFigureOut">
              <a:rPr lang="en-GB" smtClean="0"/>
              <a:t>19/01/2026</a:t>
            </a:fld>
            <a:endParaRPr lang="en-GB"/>
          </a:p>
        </p:txBody>
      </p:sp>
      <p:sp>
        <p:nvSpPr>
          <p:cNvPr id="5" name="Footer Placeholder 4">
            <a:extLst>
              <a:ext uri="{FF2B5EF4-FFF2-40B4-BE49-F238E27FC236}">
                <a16:creationId xmlns:a16="http://schemas.microsoft.com/office/drawing/2014/main" id="{4CF6C0D6-07FF-9F31-69A0-CC4BB0EFA5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341685B-FDA8-9BA3-2F0D-C6A81C865F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312AAA9-CA0B-4994-A746-19DA188FF57C}" type="slidenum">
              <a:rPr lang="en-GB" smtClean="0"/>
              <a:t>‹#›</a:t>
            </a:fld>
            <a:endParaRPr lang="en-GB"/>
          </a:p>
        </p:txBody>
      </p:sp>
    </p:spTree>
    <p:extLst>
      <p:ext uri="{BB962C8B-B14F-4D97-AF65-F5344CB8AC3E}">
        <p14:creationId xmlns:p14="http://schemas.microsoft.com/office/powerpoint/2010/main" val="37878617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02DA9-A552-0451-658B-CA962493CC19}"/>
            </a:ext>
          </a:extLst>
        </p:cNvPr>
        <p:cNvGrpSpPr/>
        <p:nvPr/>
      </p:nvGrpSpPr>
      <p:grpSpPr>
        <a:xfrm>
          <a:off x="0" y="0"/>
          <a:ext cx="0" cy="0"/>
          <a:chOff x="0" y="0"/>
          <a:chExt cx="0" cy="0"/>
        </a:xfrm>
      </p:grpSpPr>
      <p:grpSp>
        <p:nvGrpSpPr>
          <p:cNvPr id="64" name="Group 63">
            <a:extLst>
              <a:ext uri="{FF2B5EF4-FFF2-40B4-BE49-F238E27FC236}">
                <a16:creationId xmlns:a16="http://schemas.microsoft.com/office/drawing/2014/main" id="{46B91736-5BA9-8446-0008-E2A3AA387EAC}"/>
              </a:ext>
            </a:extLst>
          </p:cNvPr>
          <p:cNvGrpSpPr/>
          <p:nvPr/>
        </p:nvGrpSpPr>
        <p:grpSpPr>
          <a:xfrm>
            <a:off x="1213988" y="998218"/>
            <a:ext cx="9217683" cy="5786925"/>
            <a:chOff x="0" y="-273"/>
            <a:chExt cx="4979710" cy="3257217"/>
          </a:xfrm>
        </p:grpSpPr>
        <p:grpSp>
          <p:nvGrpSpPr>
            <p:cNvPr id="65" name="Group 64">
              <a:extLst>
                <a:ext uri="{FF2B5EF4-FFF2-40B4-BE49-F238E27FC236}">
                  <a16:creationId xmlns:a16="http://schemas.microsoft.com/office/drawing/2014/main" id="{172D9A8F-71F2-8B60-ACD9-7F9C3C21EC4B}"/>
                </a:ext>
              </a:extLst>
            </p:cNvPr>
            <p:cNvGrpSpPr/>
            <p:nvPr/>
          </p:nvGrpSpPr>
          <p:grpSpPr>
            <a:xfrm>
              <a:off x="7547" y="1626106"/>
              <a:ext cx="2489925" cy="1630837"/>
              <a:chOff x="7547" y="1626106"/>
              <a:chExt cx="2489925" cy="1630837"/>
            </a:xfrm>
          </p:grpSpPr>
          <p:sp>
            <p:nvSpPr>
              <p:cNvPr id="78" name="Rectangle 77">
                <a:extLst>
                  <a:ext uri="{FF2B5EF4-FFF2-40B4-BE49-F238E27FC236}">
                    <a16:creationId xmlns:a16="http://schemas.microsoft.com/office/drawing/2014/main" id="{4F136AE7-6473-7A7A-C6E9-FFFC77133BD8}"/>
                  </a:ext>
                </a:extLst>
              </p:cNvPr>
              <p:cNvSpPr/>
              <p:nvPr/>
            </p:nvSpPr>
            <p:spPr>
              <a:xfrm>
                <a:off x="8796" y="1626106"/>
                <a:ext cx="2488676" cy="1630837"/>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a:p>
            </p:txBody>
          </p:sp>
          <p:sp>
            <p:nvSpPr>
              <p:cNvPr id="79" name="TextBox 25">
                <a:extLst>
                  <a:ext uri="{FF2B5EF4-FFF2-40B4-BE49-F238E27FC236}">
                    <a16:creationId xmlns:a16="http://schemas.microsoft.com/office/drawing/2014/main" id="{761BCDDC-F6AA-09B0-5A65-0902677467B7}"/>
                  </a:ext>
                </a:extLst>
              </p:cNvPr>
              <p:cNvSpPr txBox="1"/>
              <p:nvPr/>
            </p:nvSpPr>
            <p:spPr>
              <a:xfrm>
                <a:off x="7547" y="1777749"/>
                <a:ext cx="1505320" cy="679313"/>
              </a:xfrm>
              <a:prstGeom prst="rect">
                <a:avLst/>
              </a:prstGeom>
              <a:noFill/>
            </p:spPr>
            <p:txBody>
              <a:bodyPr wrap="square" lIns="91440" tIns="45720" rIns="91440" bIns="45720" rtlCol="0" anchor="t">
                <a:noAutofit/>
              </a:bodyPr>
              <a:lstStyle/>
              <a:p>
                <a:pPr defTabSz="804672">
                  <a:spcAft>
                    <a:spcPts val="600"/>
                  </a:spcAft>
                </a:pPr>
                <a:r>
                  <a:rPr lang="en-GB" sz="1550" b="1" kern="1200">
                    <a:solidFill>
                      <a:srgbClr val="000000"/>
                    </a:solidFill>
                    <a:latin typeface="Calibri"/>
                    <a:ea typeface="Calibri"/>
                    <a:cs typeface="Times New Roman"/>
                  </a:rPr>
                  <a:t>Values &amp; attitudes:</a:t>
                </a:r>
              </a:p>
              <a:p>
                <a:pPr defTabSz="804672">
                  <a:spcAft>
                    <a:spcPts val="600"/>
                  </a:spcAft>
                </a:pPr>
                <a:endParaRPr lang="en-GB" sz="1550" b="1">
                  <a:latin typeface="Calibri"/>
                  <a:ea typeface="Calibri"/>
                  <a:cs typeface="Times New Roman"/>
                </a:endParaRPr>
              </a:p>
            </p:txBody>
          </p:sp>
        </p:grpSp>
        <p:grpSp>
          <p:nvGrpSpPr>
            <p:cNvPr id="66" name="Group 65">
              <a:extLst>
                <a:ext uri="{FF2B5EF4-FFF2-40B4-BE49-F238E27FC236}">
                  <a16:creationId xmlns:a16="http://schemas.microsoft.com/office/drawing/2014/main" id="{E2E15577-9071-D701-4E0A-37F44DA5F854}"/>
                </a:ext>
              </a:extLst>
            </p:cNvPr>
            <p:cNvGrpSpPr/>
            <p:nvPr/>
          </p:nvGrpSpPr>
          <p:grpSpPr>
            <a:xfrm>
              <a:off x="2197427" y="1626107"/>
              <a:ext cx="2782283" cy="1630837"/>
              <a:chOff x="2197427" y="1626107"/>
              <a:chExt cx="2782283" cy="1630837"/>
            </a:xfrm>
          </p:grpSpPr>
          <p:sp>
            <p:nvSpPr>
              <p:cNvPr id="75" name="Rectangle 74">
                <a:extLst>
                  <a:ext uri="{FF2B5EF4-FFF2-40B4-BE49-F238E27FC236}">
                    <a16:creationId xmlns:a16="http://schemas.microsoft.com/office/drawing/2014/main" id="{08A41F11-B0E4-65DA-7870-58E74EED8093}"/>
                  </a:ext>
                </a:extLst>
              </p:cNvPr>
              <p:cNvSpPr/>
              <p:nvPr/>
            </p:nvSpPr>
            <p:spPr>
              <a:xfrm>
                <a:off x="2491034" y="1626107"/>
                <a:ext cx="2488676" cy="1630837"/>
              </a:xfrm>
              <a:prstGeom prst="rect">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a:p>
            </p:txBody>
          </p:sp>
          <p:sp>
            <p:nvSpPr>
              <p:cNvPr id="76" name="Oval 75">
                <a:extLst>
                  <a:ext uri="{FF2B5EF4-FFF2-40B4-BE49-F238E27FC236}">
                    <a16:creationId xmlns:a16="http://schemas.microsoft.com/office/drawing/2014/main" id="{B4DC345F-40F3-EBEC-D52F-365FBAB13E13}"/>
                  </a:ext>
                </a:extLst>
              </p:cNvPr>
              <p:cNvSpPr/>
              <p:nvPr/>
            </p:nvSpPr>
            <p:spPr>
              <a:xfrm>
                <a:off x="2197427" y="2205271"/>
                <a:ext cx="593890" cy="563252"/>
              </a:xfrm>
              <a:prstGeom prst="ellipse">
                <a:avLst/>
              </a:prstGeom>
              <a:solidFill>
                <a:srgbClr val="FF0000"/>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a:p>
            </p:txBody>
          </p:sp>
          <p:sp>
            <p:nvSpPr>
              <p:cNvPr id="77" name="TextBox 23">
                <a:extLst>
                  <a:ext uri="{FF2B5EF4-FFF2-40B4-BE49-F238E27FC236}">
                    <a16:creationId xmlns:a16="http://schemas.microsoft.com/office/drawing/2014/main" id="{F10466AB-151E-5599-4952-3FA8E5437919}"/>
                  </a:ext>
                </a:extLst>
              </p:cNvPr>
              <p:cNvSpPr txBox="1"/>
              <p:nvPr/>
            </p:nvSpPr>
            <p:spPr>
              <a:xfrm>
                <a:off x="2477586" y="1750785"/>
                <a:ext cx="917007" cy="289067"/>
              </a:xfrm>
              <a:prstGeom prst="rect">
                <a:avLst/>
              </a:prstGeom>
              <a:noFill/>
            </p:spPr>
            <p:txBody>
              <a:bodyPr wrap="square" lIns="91440" tIns="45720" rIns="91440" bIns="45720" rtlCol="0" anchor="t">
                <a:noAutofit/>
              </a:bodyPr>
              <a:lstStyle/>
              <a:p>
                <a:pPr algn="ctr" defTabSz="804672"/>
                <a:r>
                  <a:rPr lang="en-GB" sz="1550" b="1" kern="1200">
                    <a:solidFill>
                      <a:srgbClr val="000000"/>
                    </a:solidFill>
                    <a:latin typeface="Calibri"/>
                    <a:ea typeface="Calibri"/>
                    <a:cs typeface="Times New Roman"/>
                  </a:rPr>
                  <a:t>Integral Skills:</a:t>
                </a:r>
                <a:endParaRPr lang="en-GB" sz="1550" kern="1200">
                  <a:solidFill>
                    <a:schemeClr val="tx1"/>
                  </a:solidFill>
                  <a:latin typeface="Calibri"/>
                  <a:ea typeface="Calibri"/>
                  <a:cs typeface="Times New Roman"/>
                </a:endParaRPr>
              </a:p>
              <a:p>
                <a:pPr algn="ctr" defTabSz="804672"/>
                <a:endParaRPr lang="en-GB" sz="1550" kern="1200">
                  <a:solidFill>
                    <a:schemeClr val="tx1"/>
                  </a:solidFill>
                  <a:latin typeface="Times New Roman" panose="02020603050405020304" pitchFamily="18" charset="0"/>
                  <a:ea typeface="+mn-ea"/>
                  <a:cs typeface="+mn-cs"/>
                </a:endParaRPr>
              </a:p>
              <a:p>
                <a:pPr defTabSz="804672">
                  <a:lnSpc>
                    <a:spcPct val="107000"/>
                  </a:lnSpc>
                  <a:spcAft>
                    <a:spcPts val="704"/>
                  </a:spcAft>
                </a:pPr>
                <a:endParaRPr lang="en-GB" sz="155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67" name="Group 66">
              <a:extLst>
                <a:ext uri="{FF2B5EF4-FFF2-40B4-BE49-F238E27FC236}">
                  <a16:creationId xmlns:a16="http://schemas.microsoft.com/office/drawing/2014/main" id="{AB00A36E-10C8-2D38-46BD-1F70E92F4FBB}"/>
                </a:ext>
              </a:extLst>
            </p:cNvPr>
            <p:cNvGrpSpPr/>
            <p:nvPr/>
          </p:nvGrpSpPr>
          <p:grpSpPr>
            <a:xfrm>
              <a:off x="2490539" y="-273"/>
              <a:ext cx="2488676" cy="1916789"/>
              <a:chOff x="2490539" y="-273"/>
              <a:chExt cx="2488676" cy="1916789"/>
            </a:xfrm>
          </p:grpSpPr>
          <p:sp>
            <p:nvSpPr>
              <p:cNvPr id="73" name="Rectangle 72">
                <a:extLst>
                  <a:ext uri="{FF2B5EF4-FFF2-40B4-BE49-F238E27FC236}">
                    <a16:creationId xmlns:a16="http://schemas.microsoft.com/office/drawing/2014/main" id="{A870F459-F9A2-BFD4-F6A4-0C4C2F9B9C8A}"/>
                  </a:ext>
                </a:extLst>
              </p:cNvPr>
              <p:cNvSpPr/>
              <p:nvPr/>
            </p:nvSpPr>
            <p:spPr>
              <a:xfrm>
                <a:off x="2490539" y="-273"/>
                <a:ext cx="2488676" cy="1640040"/>
              </a:xfrm>
              <a:prstGeom prst="rect">
                <a:avLst/>
              </a:prstGeom>
              <a:solidFill>
                <a:srgbClr val="FFFF00"/>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a:p>
            </p:txBody>
          </p:sp>
          <p:sp>
            <p:nvSpPr>
              <p:cNvPr id="74" name="Oval 73">
                <a:extLst>
                  <a:ext uri="{FF2B5EF4-FFF2-40B4-BE49-F238E27FC236}">
                    <a16:creationId xmlns:a16="http://schemas.microsoft.com/office/drawing/2014/main" id="{41F68E65-3A3E-3E60-0902-C78C57C278BB}"/>
                  </a:ext>
                </a:extLst>
              </p:cNvPr>
              <p:cNvSpPr/>
              <p:nvPr/>
            </p:nvSpPr>
            <p:spPr>
              <a:xfrm>
                <a:off x="3336691" y="1353264"/>
                <a:ext cx="593890" cy="563252"/>
              </a:xfrm>
              <a:prstGeom prst="ellipse">
                <a:avLst/>
              </a:prstGeom>
              <a:solidFill>
                <a:srgbClr val="FFFF00"/>
              </a:solidFill>
              <a:ln>
                <a:solidFill>
                  <a:srgbClr val="FFFF0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a:p>
            </p:txBody>
          </p:sp>
        </p:grpSp>
        <p:grpSp>
          <p:nvGrpSpPr>
            <p:cNvPr id="68" name="Group 67">
              <a:extLst>
                <a:ext uri="{FF2B5EF4-FFF2-40B4-BE49-F238E27FC236}">
                  <a16:creationId xmlns:a16="http://schemas.microsoft.com/office/drawing/2014/main" id="{B49CD7BB-F863-3BE0-B1BC-2E2361939E74}"/>
                </a:ext>
              </a:extLst>
            </p:cNvPr>
            <p:cNvGrpSpPr/>
            <p:nvPr/>
          </p:nvGrpSpPr>
          <p:grpSpPr>
            <a:xfrm>
              <a:off x="0" y="0"/>
              <a:ext cx="2744372" cy="1630837"/>
              <a:chOff x="0" y="0"/>
              <a:chExt cx="2744372" cy="1630838"/>
            </a:xfrm>
          </p:grpSpPr>
          <p:sp>
            <p:nvSpPr>
              <p:cNvPr id="70" name="Rectangle 69">
                <a:extLst>
                  <a:ext uri="{FF2B5EF4-FFF2-40B4-BE49-F238E27FC236}">
                    <a16:creationId xmlns:a16="http://schemas.microsoft.com/office/drawing/2014/main" id="{E166D4D3-3DCC-5E7B-3E2A-DADA4E3530E4}"/>
                  </a:ext>
                </a:extLst>
              </p:cNvPr>
              <p:cNvSpPr/>
              <p:nvPr/>
            </p:nvSpPr>
            <p:spPr>
              <a:xfrm>
                <a:off x="8797" y="0"/>
                <a:ext cx="2479581" cy="1630838"/>
              </a:xfrm>
              <a:prstGeom prst="rect">
                <a:avLst/>
              </a:prstGeom>
              <a:solidFill>
                <a:srgbClr val="25FF88"/>
              </a:solidFill>
              <a:ln>
                <a:solidFill>
                  <a:srgbClr val="25FF8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a:p>
            </p:txBody>
          </p:sp>
          <p:sp>
            <p:nvSpPr>
              <p:cNvPr id="71" name="Oval 70">
                <a:extLst>
                  <a:ext uri="{FF2B5EF4-FFF2-40B4-BE49-F238E27FC236}">
                    <a16:creationId xmlns:a16="http://schemas.microsoft.com/office/drawing/2014/main" id="{7AAA2E36-D20C-44E6-05FF-9749EB535202}"/>
                  </a:ext>
                </a:extLst>
              </p:cNvPr>
              <p:cNvSpPr/>
              <p:nvPr/>
            </p:nvSpPr>
            <p:spPr>
              <a:xfrm>
                <a:off x="2150482" y="609121"/>
                <a:ext cx="593890" cy="563252"/>
              </a:xfrm>
              <a:prstGeom prst="ellipse">
                <a:avLst/>
              </a:prstGeom>
              <a:solidFill>
                <a:srgbClr val="25FF88"/>
              </a:solidFill>
              <a:ln>
                <a:solidFill>
                  <a:srgbClr val="25FF88"/>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a:p>
            </p:txBody>
          </p:sp>
          <p:sp>
            <p:nvSpPr>
              <p:cNvPr id="72" name="TextBox 17">
                <a:extLst>
                  <a:ext uri="{FF2B5EF4-FFF2-40B4-BE49-F238E27FC236}">
                    <a16:creationId xmlns:a16="http://schemas.microsoft.com/office/drawing/2014/main" id="{695EB8E1-60F3-FB8D-11F4-8511B7A5BE05}"/>
                  </a:ext>
                </a:extLst>
              </p:cNvPr>
              <p:cNvSpPr txBox="1"/>
              <p:nvPr/>
            </p:nvSpPr>
            <p:spPr>
              <a:xfrm>
                <a:off x="0" y="14061"/>
                <a:ext cx="2488378" cy="1090682"/>
              </a:xfrm>
              <a:prstGeom prst="rect">
                <a:avLst/>
              </a:prstGeom>
              <a:noFill/>
              <a:ln>
                <a:noFill/>
              </a:ln>
            </p:spPr>
            <p:txBody>
              <a:bodyPr wrap="square" lIns="91440" tIns="45720" rIns="91440" bIns="45720" rtlCol="0" anchor="t">
                <a:noAutofit/>
              </a:bodyPr>
              <a:lstStyle/>
              <a:p>
                <a:pPr algn="ctr" defTabSz="804672">
                  <a:spcAft>
                    <a:spcPts val="600"/>
                  </a:spcAft>
                </a:pPr>
                <a:r>
                  <a:rPr lang="en-GB" sz="1550" b="1" kern="1200">
                    <a:solidFill>
                      <a:srgbClr val="000000"/>
                    </a:solidFill>
                    <a:latin typeface="Calibri"/>
                    <a:ea typeface="Calibri"/>
                    <a:cs typeface="Times New Roman"/>
                  </a:rPr>
                  <a:t>Knowledge &amp; Understanding</a:t>
                </a:r>
              </a:p>
              <a:p>
                <a:pPr algn="ctr" defTabSz="804672">
                  <a:spcAft>
                    <a:spcPts val="600"/>
                  </a:spcAft>
                </a:pPr>
                <a:endParaRPr lang="en-GB" sz="1550" b="1" kern="1200">
                  <a:solidFill>
                    <a:srgbClr val="000000"/>
                  </a:solidFill>
                  <a:latin typeface="Calibri"/>
                  <a:ea typeface="Calibri"/>
                  <a:cs typeface="Times New Roman"/>
                </a:endParaRPr>
              </a:p>
            </p:txBody>
          </p:sp>
        </p:grpSp>
        <p:sp>
          <p:nvSpPr>
            <p:cNvPr id="69" name="Oval 68">
              <a:extLst>
                <a:ext uri="{FF2B5EF4-FFF2-40B4-BE49-F238E27FC236}">
                  <a16:creationId xmlns:a16="http://schemas.microsoft.com/office/drawing/2014/main" id="{B14BA3CB-711C-E0F9-715B-0CD1BBDC4735}"/>
                </a:ext>
              </a:extLst>
            </p:cNvPr>
            <p:cNvSpPr/>
            <p:nvPr/>
          </p:nvSpPr>
          <p:spPr>
            <a:xfrm>
              <a:off x="899656" y="1351875"/>
              <a:ext cx="593890" cy="563252"/>
            </a:xfrm>
            <a:prstGeom prst="ellipse">
              <a:avLst/>
            </a:prstGeom>
            <a:solidFill>
              <a:srgbClr val="00B0F0"/>
            </a:solidFill>
            <a:ln>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GB"/>
            </a:p>
          </p:txBody>
        </p:sp>
      </p:grpSp>
      <p:sp>
        <p:nvSpPr>
          <p:cNvPr id="80" name="TextBox 79">
            <a:extLst>
              <a:ext uri="{FF2B5EF4-FFF2-40B4-BE49-F238E27FC236}">
                <a16:creationId xmlns:a16="http://schemas.microsoft.com/office/drawing/2014/main" id="{7E28710E-93A5-1591-2CF3-58DAB44D0E81}"/>
              </a:ext>
            </a:extLst>
          </p:cNvPr>
          <p:cNvSpPr txBox="1"/>
          <p:nvPr/>
        </p:nvSpPr>
        <p:spPr>
          <a:xfrm>
            <a:off x="1227958" y="4511054"/>
            <a:ext cx="382808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The pupils need to become more;</a:t>
            </a:r>
            <a:endParaRPr lang="en-US"/>
          </a:p>
          <a:p>
            <a:pPr marL="285750" indent="-285750">
              <a:buFont typeface="Arial"/>
              <a:buChar char="•"/>
            </a:pPr>
            <a:r>
              <a:rPr lang="en-US" sz="1400"/>
              <a:t>Responsible</a:t>
            </a:r>
          </a:p>
          <a:p>
            <a:pPr marL="285750" indent="-285750">
              <a:buFont typeface="Arial"/>
              <a:buChar char="•"/>
            </a:pPr>
            <a:r>
              <a:rPr lang="en-US" sz="1400"/>
              <a:t>Grateful</a:t>
            </a:r>
            <a:endParaRPr lang="en-US"/>
          </a:p>
          <a:p>
            <a:pPr marL="285750" indent="-285750">
              <a:buFont typeface="Arial"/>
              <a:buChar char="•"/>
            </a:pPr>
            <a:r>
              <a:rPr lang="en-US" sz="1400"/>
              <a:t>Fair</a:t>
            </a:r>
            <a:endParaRPr lang="en-US"/>
          </a:p>
        </p:txBody>
      </p:sp>
      <p:sp>
        <p:nvSpPr>
          <p:cNvPr id="81" name="TextBox 19">
            <a:extLst>
              <a:ext uri="{FF2B5EF4-FFF2-40B4-BE49-F238E27FC236}">
                <a16:creationId xmlns:a16="http://schemas.microsoft.com/office/drawing/2014/main" id="{B2CFBD1B-FED8-5C55-8E34-510CD74FC78C}"/>
              </a:ext>
            </a:extLst>
          </p:cNvPr>
          <p:cNvSpPr txBox="1"/>
          <p:nvPr/>
        </p:nvSpPr>
        <p:spPr>
          <a:xfrm>
            <a:off x="6174587" y="1004968"/>
            <a:ext cx="4175382" cy="2720974"/>
          </a:xfrm>
          <a:prstGeom prst="rect">
            <a:avLst/>
          </a:prstGeom>
          <a:noFill/>
        </p:spPr>
        <p:txBody>
          <a:bodyPr wrap="square" lIns="91440" tIns="45720" rIns="91440" bIns="45720" rtlCol="0" anchor="t">
            <a:noAutofit/>
          </a:bodyPr>
          <a:lstStyle/>
          <a:p>
            <a:pPr algn="ctr" defTabSz="804672"/>
            <a:r>
              <a:rPr lang="en-GB" sz="1550" b="1" kern="1200">
                <a:solidFill>
                  <a:srgbClr val="000000"/>
                </a:solidFill>
                <a:latin typeface="Calibri"/>
                <a:ea typeface="Calibri"/>
                <a:cs typeface="Times New Roman"/>
              </a:rPr>
              <a:t>Cross-curricular Skills (Subject specific</a:t>
            </a:r>
            <a:r>
              <a:rPr lang="en-GB" sz="1550" b="1">
                <a:solidFill>
                  <a:srgbClr val="000000"/>
                </a:solidFill>
                <a:latin typeface="Calibri"/>
                <a:ea typeface="Calibri"/>
                <a:cs typeface="Times New Roman"/>
              </a:rPr>
              <a:t>):</a:t>
            </a:r>
          </a:p>
          <a:p>
            <a:pPr algn="ctr" defTabSz="804672"/>
            <a:endParaRPr lang="en-GB" sz="1000" b="1" kern="1200">
              <a:solidFill>
                <a:srgbClr val="000000"/>
              </a:solidFill>
              <a:latin typeface="Calibri"/>
              <a:ea typeface="Calibri"/>
              <a:cs typeface="Times New Roman"/>
            </a:endParaRPr>
          </a:p>
          <a:p>
            <a:pPr defTabSz="804672"/>
            <a:r>
              <a:rPr lang="en-GB" sz="1400">
                <a:solidFill>
                  <a:srgbClr val="000000"/>
                </a:solidFill>
                <a:latin typeface="Calibri"/>
                <a:ea typeface="Calibri"/>
                <a:cs typeface="Times New Roman"/>
              </a:rPr>
              <a:t>The pupils need to get better at ….</a:t>
            </a:r>
            <a:endParaRPr lang="en-GB" sz="1400" kern="1200">
              <a:solidFill>
                <a:srgbClr val="000000"/>
              </a:solidFill>
              <a:latin typeface="Calibri"/>
              <a:ea typeface="Calibri"/>
              <a:cs typeface="Times New Roman"/>
            </a:endParaRPr>
          </a:p>
          <a:p>
            <a:pPr algn="ctr" defTabSz="804672"/>
            <a:endParaRPr lang="en-GB" sz="1400" b="1" kern="1200">
              <a:solidFill>
                <a:srgbClr val="000000"/>
              </a:solidFill>
              <a:latin typeface="Calibri"/>
              <a:ea typeface="Calibri"/>
              <a:cs typeface="Times New Roman"/>
            </a:endParaRPr>
          </a:p>
          <a:p>
            <a:pPr marL="742950" lvl="1" indent="-285750" defTabSz="804672">
              <a:spcAft>
                <a:spcPts val="600"/>
              </a:spcAft>
              <a:buFont typeface="Arial"/>
              <a:buChar char="•"/>
            </a:pPr>
            <a:r>
              <a:rPr lang="en-GB" sz="1400" b="1">
                <a:latin typeface="Calibri"/>
                <a:ea typeface="Calibri"/>
                <a:cs typeface="Times New Roman"/>
              </a:rPr>
              <a:t>Numeracy: </a:t>
            </a:r>
          </a:p>
          <a:p>
            <a:pPr marL="285750" indent="-285750" defTabSz="804672">
              <a:spcAft>
                <a:spcPts val="600"/>
              </a:spcAft>
              <a:buFont typeface="Arial"/>
              <a:buChar char="•"/>
            </a:pPr>
            <a:endParaRPr lang="en-GB" b="1">
              <a:latin typeface="Calibri"/>
              <a:ea typeface="Calibri"/>
              <a:cs typeface="Times New Roman"/>
            </a:endParaRPr>
          </a:p>
          <a:p>
            <a:pPr marL="742950" lvl="1" indent="-285750" defTabSz="804672">
              <a:spcAft>
                <a:spcPts val="600"/>
              </a:spcAft>
              <a:buFont typeface="Arial"/>
              <a:buChar char="•"/>
            </a:pPr>
            <a:r>
              <a:rPr lang="en-GB" sz="1400" b="1">
                <a:latin typeface="Calibri"/>
                <a:ea typeface="Calibri"/>
                <a:cs typeface="Times New Roman"/>
              </a:rPr>
              <a:t>Literacy: </a:t>
            </a:r>
          </a:p>
          <a:p>
            <a:pPr marL="285750" indent="-285750" defTabSz="804672">
              <a:spcAft>
                <a:spcPts val="600"/>
              </a:spcAft>
              <a:buFont typeface="Arial"/>
              <a:buChar char="•"/>
            </a:pPr>
            <a:endParaRPr lang="en-GB" b="1">
              <a:latin typeface="Calibri"/>
              <a:ea typeface="Calibri"/>
              <a:cs typeface="Times New Roman"/>
            </a:endParaRPr>
          </a:p>
          <a:p>
            <a:pPr marL="742950" lvl="1" indent="-285750" defTabSz="804672">
              <a:spcAft>
                <a:spcPts val="600"/>
              </a:spcAft>
              <a:buFont typeface="Arial"/>
              <a:buChar char="•"/>
            </a:pPr>
            <a:r>
              <a:rPr lang="en-GB" sz="1400" b="1">
                <a:latin typeface="Calibri"/>
                <a:ea typeface="Calibri"/>
                <a:cs typeface="Times New Roman"/>
              </a:rPr>
              <a:t>DCF: </a:t>
            </a:r>
          </a:p>
        </p:txBody>
      </p:sp>
      <p:sp>
        <p:nvSpPr>
          <p:cNvPr id="82" name="TextBox 52">
            <a:extLst>
              <a:ext uri="{FF2B5EF4-FFF2-40B4-BE49-F238E27FC236}">
                <a16:creationId xmlns:a16="http://schemas.microsoft.com/office/drawing/2014/main" id="{1F55FAD3-8E71-3106-E575-EEC61AA8BA57}"/>
              </a:ext>
            </a:extLst>
          </p:cNvPr>
          <p:cNvSpPr txBox="1"/>
          <p:nvPr/>
        </p:nvSpPr>
        <p:spPr>
          <a:xfrm>
            <a:off x="7898035" y="1803084"/>
            <a:ext cx="1170500" cy="539373"/>
          </a:xfrm>
          <a:prstGeom prst="rect">
            <a:avLst/>
          </a:prstGeom>
          <a:solidFill>
            <a:srgbClr val="0070C0"/>
          </a:solid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en-GB" sz="1100"/>
              <a:t>Costing</a:t>
            </a:r>
            <a:endParaRPr lang="en-GB" sz="1100" kern="1200"/>
          </a:p>
        </p:txBody>
      </p:sp>
      <p:sp>
        <p:nvSpPr>
          <p:cNvPr id="83" name="TextBox 52">
            <a:extLst>
              <a:ext uri="{FF2B5EF4-FFF2-40B4-BE49-F238E27FC236}">
                <a16:creationId xmlns:a16="http://schemas.microsoft.com/office/drawing/2014/main" id="{0B716DD0-B1B1-9BA2-5D14-22A2BF6CB91E}"/>
              </a:ext>
            </a:extLst>
          </p:cNvPr>
          <p:cNvSpPr txBox="1"/>
          <p:nvPr/>
        </p:nvSpPr>
        <p:spPr>
          <a:xfrm>
            <a:off x="7898035" y="2401402"/>
            <a:ext cx="1170500" cy="539373"/>
          </a:xfrm>
          <a:prstGeom prst="rect">
            <a:avLst/>
          </a:prstGeom>
          <a:solidFill>
            <a:srgbClr val="0070C0"/>
          </a:solid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en-GB" sz="1100"/>
              <a:t>Fruit Procedure </a:t>
            </a:r>
          </a:p>
        </p:txBody>
      </p:sp>
      <p:sp>
        <p:nvSpPr>
          <p:cNvPr id="84" name="TextBox 52">
            <a:extLst>
              <a:ext uri="{FF2B5EF4-FFF2-40B4-BE49-F238E27FC236}">
                <a16:creationId xmlns:a16="http://schemas.microsoft.com/office/drawing/2014/main" id="{DE50C55C-C458-714D-A362-7D39B4C19CDC}"/>
              </a:ext>
            </a:extLst>
          </p:cNvPr>
          <p:cNvSpPr txBox="1"/>
          <p:nvPr/>
        </p:nvSpPr>
        <p:spPr>
          <a:xfrm>
            <a:off x="7931063" y="3019819"/>
            <a:ext cx="1179259" cy="697028"/>
          </a:xfrm>
          <a:prstGeom prst="rect">
            <a:avLst/>
          </a:prstGeom>
          <a:solidFill>
            <a:srgbClr val="0070C0"/>
          </a:solid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en-GB" sz="1100"/>
              <a:t>Using a green screen</a:t>
            </a:r>
            <a:endParaRPr lang="en-GB" sz="1100" kern="1200"/>
          </a:p>
        </p:txBody>
      </p:sp>
      <p:sp>
        <p:nvSpPr>
          <p:cNvPr id="85" name="Rectangle 84">
            <a:extLst>
              <a:ext uri="{FF2B5EF4-FFF2-40B4-BE49-F238E27FC236}">
                <a16:creationId xmlns:a16="http://schemas.microsoft.com/office/drawing/2014/main" id="{B570CC3A-0A78-EC8C-A33E-ABCC1D937E38}"/>
              </a:ext>
            </a:extLst>
          </p:cNvPr>
          <p:cNvSpPr/>
          <p:nvPr/>
        </p:nvSpPr>
        <p:spPr>
          <a:xfrm>
            <a:off x="886407" y="384211"/>
            <a:ext cx="9889566" cy="769441"/>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GB" sz="4400">
                <a:ln w="0"/>
                <a:effectLst>
                  <a:outerShdw blurRad="38100" dist="19050" dir="2700000" algn="tl" rotWithShape="0">
                    <a:schemeClr val="dk1">
                      <a:alpha val="40000"/>
                    </a:schemeClr>
                  </a:outerShdw>
                </a:effectLst>
              </a:rPr>
              <a:t>What do we want pupils to get better at?</a:t>
            </a:r>
          </a:p>
        </p:txBody>
      </p:sp>
      <p:sp>
        <p:nvSpPr>
          <p:cNvPr id="86" name="TextBox 52">
            <a:extLst>
              <a:ext uri="{FF2B5EF4-FFF2-40B4-BE49-F238E27FC236}">
                <a16:creationId xmlns:a16="http://schemas.microsoft.com/office/drawing/2014/main" id="{E689CB41-9C39-2D4E-206F-AA786591616B}"/>
              </a:ext>
            </a:extLst>
          </p:cNvPr>
          <p:cNvSpPr txBox="1"/>
          <p:nvPr/>
        </p:nvSpPr>
        <p:spPr>
          <a:xfrm>
            <a:off x="9123461" y="2401402"/>
            <a:ext cx="1170500" cy="539373"/>
          </a:xfrm>
          <a:prstGeom prst="rect">
            <a:avLst/>
          </a:prstGeom>
          <a:solidFill>
            <a:srgbClr val="0070C0"/>
          </a:solid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en-US" sz="800"/>
              <a:t>I can explain information and share ideas, opinions and feelings using relevant vocabulary</a:t>
            </a:r>
          </a:p>
        </p:txBody>
      </p:sp>
      <p:sp>
        <p:nvSpPr>
          <p:cNvPr id="87" name="TextBox 52">
            <a:extLst>
              <a:ext uri="{FF2B5EF4-FFF2-40B4-BE49-F238E27FC236}">
                <a16:creationId xmlns:a16="http://schemas.microsoft.com/office/drawing/2014/main" id="{06A87A5F-4FD1-2528-401B-38D661550CDA}"/>
              </a:ext>
            </a:extLst>
          </p:cNvPr>
          <p:cNvSpPr txBox="1"/>
          <p:nvPr/>
        </p:nvSpPr>
        <p:spPr>
          <a:xfrm>
            <a:off x="9125720" y="3015388"/>
            <a:ext cx="1161741" cy="688269"/>
          </a:xfrm>
          <a:prstGeom prst="rect">
            <a:avLst/>
          </a:prstGeom>
          <a:solidFill>
            <a:srgbClr val="0070C0"/>
          </a:solid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en-GB" sz="1100"/>
              <a:t>Researching information</a:t>
            </a:r>
          </a:p>
        </p:txBody>
      </p:sp>
      <p:sp>
        <p:nvSpPr>
          <p:cNvPr id="88" name="TextBox 52">
            <a:extLst>
              <a:ext uri="{FF2B5EF4-FFF2-40B4-BE49-F238E27FC236}">
                <a16:creationId xmlns:a16="http://schemas.microsoft.com/office/drawing/2014/main" id="{271EDA42-E0AD-F5BC-D145-E4C99625C7F6}"/>
              </a:ext>
            </a:extLst>
          </p:cNvPr>
          <p:cNvSpPr txBox="1"/>
          <p:nvPr/>
        </p:nvSpPr>
        <p:spPr>
          <a:xfrm>
            <a:off x="9105899" y="1708477"/>
            <a:ext cx="1231810" cy="626958"/>
          </a:xfrm>
          <a:prstGeom prst="rect">
            <a:avLst/>
          </a:prstGeom>
          <a:solidFill>
            <a:srgbClr val="0070C0"/>
          </a:solidFill>
        </p:spPr>
        <p:style>
          <a:lnRef idx="0">
            <a:scrgbClr r="0" g="0" b="0"/>
          </a:lnRef>
          <a:fillRef idx="0">
            <a:scrgbClr r="0" g="0" b="0"/>
          </a:fillRef>
          <a:effectRef idx="0">
            <a:scrgbClr r="0" g="0" b="0"/>
          </a:effectRef>
          <a:fontRef idx="minor">
            <a:schemeClr val="lt1"/>
          </a:fontRef>
        </p:style>
        <p:txBody>
          <a:bodyPr spcFirstLastPara="0" vert="horz" wrap="square" lIns="49530" tIns="49530" rIns="49530" bIns="49530" numCol="1" spcCol="1270" anchor="ctr" anchorCtr="0">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577850">
              <a:lnSpc>
                <a:spcPct val="90000"/>
              </a:lnSpc>
              <a:spcBef>
                <a:spcPct val="0"/>
              </a:spcBef>
              <a:spcAft>
                <a:spcPct val="35000"/>
              </a:spcAft>
            </a:pPr>
            <a:r>
              <a:rPr lang="en-GB" sz="1100"/>
              <a:t>Inputting data into a graph and analysing the results</a:t>
            </a:r>
            <a:endParaRPr lang="en-GB" sz="1100" kern="1200"/>
          </a:p>
        </p:txBody>
      </p:sp>
      <p:cxnSp>
        <p:nvCxnSpPr>
          <p:cNvPr id="89" name="Straight Connector 88">
            <a:extLst>
              <a:ext uri="{FF2B5EF4-FFF2-40B4-BE49-F238E27FC236}">
                <a16:creationId xmlns:a16="http://schemas.microsoft.com/office/drawing/2014/main" id="{751E8F48-8F33-B268-DE07-1078D28A035C}"/>
              </a:ext>
            </a:extLst>
          </p:cNvPr>
          <p:cNvCxnSpPr/>
          <p:nvPr/>
        </p:nvCxnSpPr>
        <p:spPr>
          <a:xfrm>
            <a:off x="3360302" y="1300006"/>
            <a:ext cx="0" cy="2027103"/>
          </a:xfrm>
          <a:prstGeom prst="line">
            <a:avLst/>
          </a:prstGeom>
        </p:spPr>
        <p:style>
          <a:lnRef idx="2">
            <a:schemeClr val="accent1"/>
          </a:lnRef>
          <a:fillRef idx="0">
            <a:schemeClr val="accent1"/>
          </a:fillRef>
          <a:effectRef idx="1">
            <a:schemeClr val="accent1"/>
          </a:effectRef>
          <a:fontRef idx="minor">
            <a:schemeClr val="tx1"/>
          </a:fontRef>
        </p:style>
      </p:cxnSp>
      <p:sp>
        <p:nvSpPr>
          <p:cNvPr id="90" name="TextBox 89">
            <a:extLst>
              <a:ext uri="{FF2B5EF4-FFF2-40B4-BE49-F238E27FC236}">
                <a16:creationId xmlns:a16="http://schemas.microsoft.com/office/drawing/2014/main" id="{A741E893-4988-9DA3-A998-C8F9FD8FDA36}"/>
              </a:ext>
            </a:extLst>
          </p:cNvPr>
          <p:cNvSpPr txBox="1"/>
          <p:nvPr/>
        </p:nvSpPr>
        <p:spPr>
          <a:xfrm>
            <a:off x="1374055" y="1300256"/>
            <a:ext cx="1986247"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The pupils need to know…</a:t>
            </a:r>
          </a:p>
          <a:p>
            <a:pPr marL="285750" indent="-285750">
              <a:buFont typeface="Arial"/>
              <a:buChar char="•"/>
            </a:pPr>
            <a:r>
              <a:rPr lang="en-US" sz="1400"/>
              <a:t>Where our food comes from</a:t>
            </a:r>
          </a:p>
          <a:p>
            <a:pPr marL="285750" indent="-285750">
              <a:buFont typeface="Arial"/>
              <a:buChar char="•"/>
            </a:pPr>
            <a:r>
              <a:rPr lang="en-US" sz="1400"/>
              <a:t>The food journey from growth to plate and the distances travelled</a:t>
            </a:r>
          </a:p>
          <a:p>
            <a:pPr marL="285750" indent="-285750">
              <a:buFont typeface="Arial"/>
              <a:buChar char="•"/>
            </a:pPr>
            <a:r>
              <a:rPr lang="en-US" sz="1400"/>
              <a:t>What fairtrade means</a:t>
            </a:r>
          </a:p>
          <a:p>
            <a:pPr marL="285750" indent="-285750">
              <a:buFont typeface="Arial"/>
              <a:buChar char="•"/>
            </a:pPr>
            <a:endParaRPr lang="en-US" sz="1400"/>
          </a:p>
          <a:p>
            <a:pPr marL="285750" indent="-285750">
              <a:buFont typeface="Arial"/>
              <a:buChar char="•"/>
            </a:pPr>
            <a:endParaRPr lang="en-US" sz="1400"/>
          </a:p>
        </p:txBody>
      </p:sp>
      <p:sp>
        <p:nvSpPr>
          <p:cNvPr id="91" name="TextBox 90">
            <a:extLst>
              <a:ext uri="{FF2B5EF4-FFF2-40B4-BE49-F238E27FC236}">
                <a16:creationId xmlns:a16="http://schemas.microsoft.com/office/drawing/2014/main" id="{7EF1F444-DD61-1A7D-A34A-BE838D7B6AA8}"/>
              </a:ext>
            </a:extLst>
          </p:cNvPr>
          <p:cNvSpPr txBox="1"/>
          <p:nvPr/>
        </p:nvSpPr>
        <p:spPr>
          <a:xfrm>
            <a:off x="3521836" y="1300006"/>
            <a:ext cx="1986247"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The pupils need to understand…</a:t>
            </a:r>
          </a:p>
          <a:p>
            <a:pPr marL="285750" indent="-285750">
              <a:buFont typeface="Arial"/>
              <a:buChar char="•"/>
            </a:pPr>
            <a:r>
              <a:rPr lang="en-US" sz="1400"/>
              <a:t>The relationships between countries in food transportation </a:t>
            </a:r>
          </a:p>
          <a:p>
            <a:pPr marL="285750" indent="-285750">
              <a:buFont typeface="Arial"/>
              <a:buChar char="•"/>
            </a:pPr>
            <a:r>
              <a:rPr lang="en-US" sz="1400"/>
              <a:t>The benefits of fairtrade vs non fairtrade</a:t>
            </a:r>
          </a:p>
          <a:p>
            <a:pPr marL="285750" indent="-285750">
              <a:buFont typeface="Arial"/>
              <a:buChar char="•"/>
            </a:pPr>
            <a:r>
              <a:rPr lang="en-US" sz="1400"/>
              <a:t>The importance of making fairer choices</a:t>
            </a:r>
          </a:p>
          <a:p>
            <a:pPr marL="285750" indent="-285750">
              <a:buFont typeface="Arial"/>
              <a:buChar char="•"/>
            </a:pPr>
            <a:endParaRPr lang="en-US" sz="1400"/>
          </a:p>
        </p:txBody>
      </p:sp>
      <p:sp>
        <p:nvSpPr>
          <p:cNvPr id="92" name="TextBox 91">
            <a:extLst>
              <a:ext uri="{FF2B5EF4-FFF2-40B4-BE49-F238E27FC236}">
                <a16:creationId xmlns:a16="http://schemas.microsoft.com/office/drawing/2014/main" id="{67746245-5627-C896-4F79-69BDB6258062}"/>
              </a:ext>
            </a:extLst>
          </p:cNvPr>
          <p:cNvSpPr txBox="1"/>
          <p:nvPr/>
        </p:nvSpPr>
        <p:spPr>
          <a:xfrm>
            <a:off x="5845551" y="4512286"/>
            <a:ext cx="4195942"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The pupils need to develop as;</a:t>
            </a:r>
            <a:endParaRPr lang="en-GB" sz="1400"/>
          </a:p>
          <a:p>
            <a:pPr marL="285750" indent="-285750">
              <a:buFont typeface="Arial"/>
              <a:buChar char="•"/>
            </a:pPr>
            <a:r>
              <a:rPr lang="en-US" sz="1400"/>
              <a:t>critical thinkers(Critical Thinking and Problem Solving)</a:t>
            </a:r>
            <a:endParaRPr lang="en-GB" sz="1400"/>
          </a:p>
          <a:p>
            <a:pPr marL="285750" indent="-285750">
              <a:buFont typeface="Arial"/>
              <a:buChar char="•"/>
            </a:pPr>
            <a:r>
              <a:rPr lang="en-US" sz="1400"/>
              <a:t>good communicators (Personal Effectiveness)</a:t>
            </a:r>
          </a:p>
          <a:p>
            <a:pPr marL="285750" indent="-285750">
              <a:buFont typeface="Arial"/>
              <a:buChar char="•"/>
            </a:pPr>
            <a:r>
              <a:rPr lang="en-US" sz="1400"/>
              <a:t>decision makers (Planning and </a:t>
            </a:r>
            <a:r>
              <a:rPr lang="en-US" sz="1400" err="1"/>
              <a:t>Organising</a:t>
            </a:r>
            <a:r>
              <a:rPr lang="en-US" sz="1400"/>
              <a:t>)</a:t>
            </a:r>
          </a:p>
          <a:p>
            <a:pPr marL="285750" indent="-285750">
              <a:buFont typeface="Arial"/>
              <a:buChar char="•"/>
            </a:pPr>
            <a:r>
              <a:rPr lang="en-US" sz="1400"/>
              <a:t>creative collaborators </a:t>
            </a:r>
          </a:p>
        </p:txBody>
      </p:sp>
      <p:pic>
        <p:nvPicPr>
          <p:cNvPr id="93" name="Picture 92">
            <a:extLst>
              <a:ext uri="{FF2B5EF4-FFF2-40B4-BE49-F238E27FC236}">
                <a16:creationId xmlns:a16="http://schemas.microsoft.com/office/drawing/2014/main" id="{2B0B383A-F045-A103-45C2-DC0016CFD7DB}"/>
              </a:ext>
            </a:extLst>
          </p:cNvPr>
          <p:cNvPicPr>
            <a:picLocks noChangeAspect="1"/>
          </p:cNvPicPr>
          <p:nvPr/>
        </p:nvPicPr>
        <p:blipFill rotWithShape="1">
          <a:blip r:embed="rId3">
            <a:extLst>
              <a:ext uri="{28A0092B-C50C-407E-A947-70E740481C1C}">
                <a14:useLocalDpi xmlns:a14="http://schemas.microsoft.com/office/drawing/2010/main" val="0"/>
              </a:ext>
            </a:extLst>
          </a:blip>
          <a:srcRect l="37834" t="23478" r="10534" b="27247"/>
          <a:stretch/>
        </p:blipFill>
        <p:spPr>
          <a:xfrm>
            <a:off x="5522874" y="3611018"/>
            <a:ext cx="594445" cy="580780"/>
          </a:xfrm>
          <a:prstGeom prst="rect">
            <a:avLst/>
          </a:prstGeom>
        </p:spPr>
      </p:pic>
      <p:sp>
        <p:nvSpPr>
          <p:cNvPr id="2" name="Rectangle 2">
            <a:extLst>
              <a:ext uri="{FF2B5EF4-FFF2-40B4-BE49-F238E27FC236}">
                <a16:creationId xmlns:a16="http://schemas.microsoft.com/office/drawing/2014/main" id="{232D5828-A151-B3C4-36CA-C5BAAA80C8C7}"/>
              </a:ext>
            </a:extLst>
          </p:cNvPr>
          <p:cNvSpPr/>
          <p:nvPr/>
        </p:nvSpPr>
        <p:spPr>
          <a:xfrm>
            <a:off x="-17461" y="14114"/>
            <a:ext cx="2952001" cy="584775"/>
          </a:xfrm>
          <a:prstGeom prst="rect">
            <a:avLst/>
          </a:prstGeom>
          <a:noFill/>
          <a:ln cap="flat">
            <a:noFill/>
            <a:prstDash val="solid"/>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en-US" sz="3200" b="1">
                <a:solidFill>
                  <a:srgbClr val="000000"/>
                </a:solidFill>
                <a:effectLst>
                  <a:outerShdw blurRad="38100" dist="38100" dir="2700000" algn="tl">
                    <a:srgbClr val="000000">
                      <a:alpha val="43137"/>
                    </a:srgbClr>
                  </a:outerShdw>
                </a:effectLst>
              </a:rPr>
              <a:t>Year 3/4 Phase</a:t>
            </a:r>
          </a:p>
        </p:txBody>
      </p:sp>
    </p:spTree>
    <p:extLst>
      <p:ext uri="{BB962C8B-B14F-4D97-AF65-F5344CB8AC3E}">
        <p14:creationId xmlns:p14="http://schemas.microsoft.com/office/powerpoint/2010/main" val="1916170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4C3C4-C2C6-CAC5-9FE5-21572503C57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4CB5A4F-CA92-C1A4-ABB4-D38D337A40B2}"/>
              </a:ext>
            </a:extLst>
          </p:cNvPr>
          <p:cNvSpPr/>
          <p:nvPr/>
        </p:nvSpPr>
        <p:spPr>
          <a:xfrm>
            <a:off x="286439" y="474766"/>
            <a:ext cx="2952001" cy="584775"/>
          </a:xfrm>
          <a:prstGeom prst="rect">
            <a:avLst/>
          </a:prstGeom>
          <a:noFill/>
          <a:ln cap="flat">
            <a:noFill/>
            <a:prstDash val="solid"/>
          </a:ln>
        </p:spPr>
        <p:txBody>
          <a:bodyPr vert="horz" wrap="square" lIns="91440" tIns="45720" rIns="91440" bIns="45720" anchor="t" anchorCtr="1" compatLnSpc="1">
            <a:spAutoFit/>
          </a:bodyPr>
          <a:lstStyle/>
          <a:p>
            <a:pPr algn="ctr">
              <a:defRPr sz="1800" b="0" i="0" u="none" strike="noStrike" kern="0" cap="none" spc="0" baseline="0">
                <a:solidFill>
                  <a:srgbClr val="000000"/>
                </a:solidFill>
                <a:uFillTx/>
              </a:defRPr>
            </a:pPr>
            <a:r>
              <a:rPr lang="en-US" sz="3200" b="1">
                <a:solidFill>
                  <a:srgbClr val="000000"/>
                </a:solidFill>
                <a:effectLst>
                  <a:outerShdw blurRad="38100" dist="38100" dir="2700000" algn="tl">
                    <a:srgbClr val="000000">
                      <a:alpha val="43137"/>
                    </a:srgbClr>
                  </a:outerShdw>
                </a:effectLst>
              </a:rPr>
              <a:t>Year 3/4 Phase</a:t>
            </a:r>
          </a:p>
        </p:txBody>
      </p:sp>
      <p:sp>
        <p:nvSpPr>
          <p:cNvPr id="2" name="Rectangle 3">
            <a:extLst>
              <a:ext uri="{FF2B5EF4-FFF2-40B4-BE49-F238E27FC236}">
                <a16:creationId xmlns:a16="http://schemas.microsoft.com/office/drawing/2014/main" id="{E98AEB08-AD62-1A6A-6DCC-239C20EF86C4}"/>
              </a:ext>
            </a:extLst>
          </p:cNvPr>
          <p:cNvSpPr/>
          <p:nvPr/>
        </p:nvSpPr>
        <p:spPr>
          <a:xfrm>
            <a:off x="3236814" y="515133"/>
            <a:ext cx="8961755" cy="707886"/>
          </a:xfrm>
          <a:prstGeom prst="rect">
            <a:avLst/>
          </a:prstGeom>
          <a:noFill/>
          <a:ln cap="flat">
            <a:noFill/>
            <a:prstDash val="solid"/>
          </a:ln>
        </p:spPr>
        <p:txBody>
          <a:bodyPr vert="horz" wrap="square" lIns="91440" tIns="45720" rIns="91440" bIns="45720" anchor="t" anchorCtr="1" compatLnSpc="1">
            <a:spAutoFit/>
          </a:bodyPr>
          <a:lstStyle/>
          <a:p>
            <a:pPr algn="ctr"/>
            <a:r>
              <a:rPr lang="en-US" sz="2000" b="1">
                <a:solidFill>
                  <a:srgbClr val="FF0000"/>
                </a:solidFill>
                <a:effectLst>
                  <a:outerShdw blurRad="38100" dist="38100" dir="2700000" algn="tl">
                    <a:srgbClr val="000000">
                      <a:alpha val="43137"/>
                    </a:srgbClr>
                  </a:outerShdw>
                </a:effectLst>
              </a:rPr>
              <a:t>How can we encourage our community to understand the importance of making fair food choices?</a:t>
            </a:r>
            <a:endParaRPr lang="en-US" sz="2000" b="1">
              <a:solidFill>
                <a:srgbClr val="FF0000"/>
              </a:solidFill>
            </a:endParaRPr>
          </a:p>
        </p:txBody>
      </p:sp>
      <p:sp>
        <p:nvSpPr>
          <p:cNvPr id="6" name="TextBox 5">
            <a:extLst>
              <a:ext uri="{FF2B5EF4-FFF2-40B4-BE49-F238E27FC236}">
                <a16:creationId xmlns:a16="http://schemas.microsoft.com/office/drawing/2014/main" id="{7CE3FB61-AE60-CAFD-1092-A31E1698C7AF}"/>
              </a:ext>
            </a:extLst>
          </p:cNvPr>
          <p:cNvSpPr txBox="1"/>
          <p:nvPr/>
        </p:nvSpPr>
        <p:spPr>
          <a:xfrm>
            <a:off x="738129" y="1218263"/>
            <a:ext cx="9962825" cy="4801314"/>
          </a:xfrm>
          <a:prstGeom prst="rect">
            <a:avLst/>
          </a:prstGeom>
          <a:noFill/>
        </p:spPr>
        <p:txBody>
          <a:bodyPr wrap="square" lIns="91440" tIns="45720" rIns="91440" bIns="45720" anchor="t">
            <a:spAutoFit/>
          </a:bodyPr>
          <a:lstStyle/>
          <a:p>
            <a:pPr fontAlgn="base"/>
            <a:r>
              <a:rPr lang="en-GB" sz="1800" b="1" i="0" u="none" strike="noStrike">
                <a:solidFill>
                  <a:srgbClr val="000000"/>
                </a:solidFill>
                <a:effectLst/>
                <a:latin typeface="Aptos"/>
              </a:rPr>
              <a:t>Purpose:</a:t>
            </a:r>
            <a:r>
              <a:rPr lang="en-US" sz="1800" b="1" i="0" u="none" strike="noStrike">
                <a:solidFill>
                  <a:srgbClr val="000000"/>
                </a:solidFill>
                <a:effectLst/>
                <a:latin typeface="Aptos"/>
              </a:rPr>
              <a:t>​</a:t>
            </a:r>
            <a:r>
              <a:rPr lang="en-US" sz="1800" b="0" i="0">
                <a:solidFill>
                  <a:srgbClr val="000000"/>
                </a:solidFill>
                <a:effectLst/>
                <a:latin typeface="Aptos"/>
              </a:rPr>
              <a:t>​</a:t>
            </a:r>
            <a:r>
              <a:rPr lang="en-US">
                <a:solidFill>
                  <a:srgbClr val="000000"/>
                </a:solidFill>
                <a:ea typeface="+mn-lt"/>
                <a:cs typeface="+mn-lt"/>
              </a:rPr>
              <a:t> Through the Relationships concept, this learning experience aims to help learners understand the importance of food and the global relationships between countries involved in growing and transporting it. Learners will develop as informed, ethical citizens who </a:t>
            </a:r>
            <a:r>
              <a:rPr lang="en-US" err="1">
                <a:solidFill>
                  <a:srgbClr val="000000"/>
                </a:solidFill>
                <a:ea typeface="+mn-lt"/>
                <a:cs typeface="+mn-lt"/>
              </a:rPr>
              <a:t>recognise</a:t>
            </a:r>
            <a:r>
              <a:rPr lang="en-US">
                <a:solidFill>
                  <a:srgbClr val="000000"/>
                </a:solidFill>
                <a:ea typeface="+mn-lt"/>
                <a:cs typeface="+mn-lt"/>
              </a:rPr>
              <a:t> fairness, gratitude and responsibility in food production and trade. They will be empowered to use evidence to encourage fairer food choices within their school community, while also strengthening their communication, problem-solving and decision-making skills.</a:t>
            </a:r>
            <a:endParaRPr lang="en-US">
              <a:ea typeface="+mn-lt"/>
              <a:cs typeface="+mn-lt"/>
            </a:endParaRPr>
          </a:p>
          <a:p>
            <a:pPr algn="l" rtl="0" fontAlgn="base">
              <a:buNone/>
            </a:pPr>
            <a:endParaRPr lang="en-US" b="0" i="0">
              <a:solidFill>
                <a:srgbClr val="000000"/>
              </a:solidFill>
              <a:effectLst/>
              <a:latin typeface="Aptos"/>
            </a:endParaRPr>
          </a:p>
          <a:p>
            <a:pPr fontAlgn="base"/>
            <a:r>
              <a:rPr lang="en-GB" sz="1800" b="0" i="0" u="none" strike="noStrike">
                <a:solidFill>
                  <a:srgbClr val="000000"/>
                </a:solidFill>
                <a:effectLst/>
                <a:latin typeface="Aptos"/>
              </a:rPr>
              <a:t>​</a:t>
            </a:r>
            <a:endParaRPr lang="en-US">
              <a:solidFill>
                <a:srgbClr val="000000"/>
              </a:solidFill>
              <a:latin typeface="Aptos"/>
            </a:endParaRPr>
          </a:p>
          <a:p>
            <a:pPr fontAlgn="base"/>
            <a:r>
              <a:rPr lang="en-GB" sz="1800" b="1" i="0" u="none" strike="noStrike">
                <a:solidFill>
                  <a:srgbClr val="000000"/>
                </a:solidFill>
                <a:effectLst/>
                <a:latin typeface="Aptos"/>
              </a:rPr>
              <a:t>End Goal:</a:t>
            </a:r>
            <a:r>
              <a:rPr lang="en-US" sz="1800" b="0" i="0">
                <a:solidFill>
                  <a:srgbClr val="000000"/>
                </a:solidFill>
                <a:effectLst/>
                <a:latin typeface="Aptos"/>
              </a:rPr>
              <a:t>​</a:t>
            </a:r>
            <a:r>
              <a:rPr lang="en-US">
                <a:solidFill>
                  <a:srgbClr val="000000"/>
                </a:solidFill>
                <a:latin typeface="Aptos"/>
              </a:rPr>
              <a:t> T</a:t>
            </a:r>
            <a:r>
              <a:rPr lang="en-US">
                <a:solidFill>
                  <a:srgbClr val="000000"/>
                </a:solidFill>
                <a:ea typeface="+mn-lt"/>
                <a:cs typeface="+mn-lt"/>
              </a:rPr>
              <a:t>o create a short TV advert to help people understand where food comes from and how they can make fairer choices.</a:t>
            </a:r>
            <a:endParaRPr lang="en-US" b="0" i="0">
              <a:solidFill>
                <a:srgbClr val="000000"/>
              </a:solidFill>
              <a:effectLst/>
              <a:ea typeface="+mn-lt"/>
              <a:cs typeface="+mn-lt"/>
            </a:endParaRPr>
          </a:p>
          <a:p>
            <a:pPr algn="l" rtl="0" fontAlgn="base">
              <a:buNone/>
            </a:pPr>
            <a:endParaRPr lang="en-GB" sz="1800" b="1" i="0" u="none" strike="noStrike">
              <a:solidFill>
                <a:srgbClr val="000000"/>
              </a:solidFill>
              <a:effectLst/>
              <a:latin typeface="Aptos" panose="020B0004020202020204" pitchFamily="34" charset="0"/>
            </a:endParaRPr>
          </a:p>
          <a:p>
            <a:pPr algn="l" rtl="0" fontAlgn="base">
              <a:buNone/>
            </a:pPr>
            <a:endParaRPr lang="en-GB" sz="1800" b="1" i="0" u="none" strike="noStrike">
              <a:solidFill>
                <a:srgbClr val="000000"/>
              </a:solidFill>
              <a:effectLst/>
              <a:latin typeface="Aptos" panose="020B0004020202020204" pitchFamily="34" charset="0"/>
            </a:endParaRPr>
          </a:p>
          <a:p>
            <a:pPr fontAlgn="base"/>
            <a:r>
              <a:rPr lang="en-GB" sz="1800" b="1" i="0" u="none" strike="noStrike">
                <a:solidFill>
                  <a:srgbClr val="000000"/>
                </a:solidFill>
                <a:effectLst/>
                <a:latin typeface="Aptos"/>
              </a:rPr>
              <a:t>Core Values:</a:t>
            </a:r>
            <a:r>
              <a:rPr lang="en-GB" sz="1800" b="0" i="0" u="none" strike="noStrike">
                <a:solidFill>
                  <a:srgbClr val="000000"/>
                </a:solidFill>
                <a:effectLst/>
                <a:latin typeface="Aptos"/>
              </a:rPr>
              <a:t> </a:t>
            </a:r>
            <a:r>
              <a:rPr lang="en-US"/>
              <a:t> </a:t>
            </a:r>
            <a:r>
              <a:rPr lang="en-US" sz="1800" b="0" i="0">
                <a:solidFill>
                  <a:srgbClr val="000000"/>
                </a:solidFill>
                <a:effectLst/>
                <a:latin typeface="Aptos"/>
              </a:rPr>
              <a:t>​</a:t>
            </a:r>
            <a:r>
              <a:rPr lang="en-US">
                <a:solidFill>
                  <a:srgbClr val="000000"/>
                </a:solidFill>
                <a:latin typeface="Aptos"/>
              </a:rPr>
              <a:t>Fairness, responsibility and gratitude</a:t>
            </a:r>
            <a:endParaRPr lang="en-US" sz="1800" b="0" i="0">
              <a:solidFill>
                <a:srgbClr val="000000"/>
              </a:solidFill>
              <a:effectLst/>
              <a:latin typeface="Aptos"/>
            </a:endParaRPr>
          </a:p>
          <a:p>
            <a:pPr fontAlgn="base"/>
            <a:endParaRPr lang="en-US" b="0" i="0">
              <a:solidFill>
                <a:srgbClr val="000000"/>
              </a:solidFill>
              <a:effectLst/>
              <a:latin typeface="Segoe UI" panose="020B0502040204020203" pitchFamily="34" charset="0"/>
            </a:endParaRPr>
          </a:p>
          <a:p>
            <a:pPr fontAlgn="base"/>
            <a:endParaRPr lang="en-US" b="0" i="0">
              <a:solidFill>
                <a:srgbClr val="000000"/>
              </a:solidFill>
              <a:effectLst/>
              <a:latin typeface="Segoe UI" panose="020B0502040204020203" pitchFamily="34" charset="0"/>
            </a:endParaRPr>
          </a:p>
          <a:p>
            <a:pPr fontAlgn="base"/>
            <a:r>
              <a:rPr lang="en-US" sz="1800" b="1" i="0" u="none" strike="noStrike">
                <a:solidFill>
                  <a:srgbClr val="000000"/>
                </a:solidFill>
                <a:effectLst/>
                <a:latin typeface="Aptos"/>
              </a:rPr>
              <a:t>Possible Trips:</a:t>
            </a:r>
            <a:r>
              <a:rPr lang="en-US" b="1">
                <a:solidFill>
                  <a:srgbClr val="000000"/>
                </a:solidFill>
                <a:latin typeface="Aptos"/>
              </a:rPr>
              <a:t> </a:t>
            </a:r>
            <a:r>
              <a:rPr lang="en-US">
                <a:solidFill>
                  <a:srgbClr val="000000"/>
                </a:solidFill>
                <a:latin typeface="Aptos"/>
              </a:rPr>
              <a:t>Tesco</a:t>
            </a:r>
          </a:p>
          <a:p>
            <a:r>
              <a:rPr lang="en-US">
                <a:solidFill>
                  <a:srgbClr val="000000"/>
                </a:solidFill>
                <a:latin typeface="Aptos"/>
              </a:rPr>
              <a:t>How can we encourage our community to understand the importance of making fair food choices?</a:t>
            </a:r>
          </a:p>
        </p:txBody>
      </p:sp>
    </p:spTree>
    <p:extLst>
      <p:ext uri="{BB962C8B-B14F-4D97-AF65-F5344CB8AC3E}">
        <p14:creationId xmlns:p14="http://schemas.microsoft.com/office/powerpoint/2010/main" val="6361431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325</Words>
  <Application>Microsoft Office PowerPoint</Application>
  <PresentationFormat>Widescreen</PresentationFormat>
  <Paragraphs>51</Paragraphs>
  <Slides>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vt:i4>
      </vt:variant>
    </vt:vector>
  </HeadingPairs>
  <TitlesOfParts>
    <vt:vector size="9" baseType="lpstr">
      <vt:lpstr>Aptos</vt:lpstr>
      <vt:lpstr>Aptos Display</vt:lpstr>
      <vt:lpstr>Arial</vt:lpstr>
      <vt:lpstr>Calibri</vt:lpstr>
      <vt:lpstr>Segoe UI</vt:lpstr>
      <vt:lpstr>Times New Roman</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Jessica Davoren (Cwmafan Primary School)</dc:creator>
  <cp:lastModifiedBy>Jessica Davoren (Cwmafan Primary School)</cp:lastModifiedBy>
  <cp:revision>1</cp:revision>
  <dcterms:created xsi:type="dcterms:W3CDTF">2026-01-19T13:43:03Z</dcterms:created>
  <dcterms:modified xsi:type="dcterms:W3CDTF">2026-01-19T13:43:56Z</dcterms:modified>
</cp:coreProperties>
</file>