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7" r:id="rId4"/>
  </p:sldMasterIdLst>
  <p:sldIdLst>
    <p:sldId id="256" r:id="rId5"/>
    <p:sldId id="257" r:id="rId6"/>
    <p:sldId id="258" r:id="rId7"/>
    <p:sldId id="289" r:id="rId8"/>
    <p:sldId id="259" r:id="rId9"/>
    <p:sldId id="260" r:id="rId10"/>
    <p:sldId id="261" r:id="rId11"/>
    <p:sldId id="292" r:id="rId12"/>
    <p:sldId id="273" r:id="rId13"/>
    <p:sldId id="293" r:id="rId14"/>
    <p:sldId id="288" r:id="rId15"/>
    <p:sldId id="295" r:id="rId16"/>
    <p:sldId id="263" r:id="rId17"/>
    <p:sldId id="277" r:id="rId18"/>
    <p:sldId id="280" r:id="rId19"/>
    <p:sldId id="267" r:id="rId20"/>
    <p:sldId id="268" r:id="rId21"/>
    <p:sldId id="276" r:id="rId22"/>
    <p:sldId id="269" r:id="rId23"/>
    <p:sldId id="272" r:id="rId24"/>
    <p:sldId id="274" r:id="rId25"/>
    <p:sldId id="275" r:id="rId26"/>
    <p:sldId id="291" r:id="rId27"/>
    <p:sldId id="284" r:id="rId28"/>
    <p:sldId id="283" r:id="rId29"/>
    <p:sldId id="287" r:id="rId30"/>
    <p:sldId id="282"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2C680E-822C-22E7-00E1-3268E48AA4AB}" v="8" dt="2025-11-27T17:55:02.714"/>
    <p1510:client id="{96183151-249A-80A4-C7AA-7CF5976D39B1}" v="4" dt="2025-11-27T22:45:03.0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05" d="100"/>
          <a:sy n="105" d="100"/>
        </p:scale>
        <p:origin x="77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GB"/>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CCE97A7B-A2CF-4B01-8826-14E07E5954D7}" type="datetimeFigureOut">
              <a:rPr lang="en-GB" smtClean="0"/>
              <a:t>12/01/2026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B8DC3E-AAF3-4D32-9F57-2B6CBC21C87C}" type="slidenum">
              <a:rPr lang="en-GB" smtClean="0"/>
              <a:t>‹#›</a:t>
            </a:fld>
            <a:endParaRPr lang="en-GB"/>
          </a:p>
        </p:txBody>
      </p:sp>
    </p:spTree>
    <p:extLst>
      <p:ext uri="{BB962C8B-B14F-4D97-AF65-F5344CB8AC3E}">
        <p14:creationId xmlns:p14="http://schemas.microsoft.com/office/powerpoint/2010/main" val="2835409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CE97A7B-A2CF-4B01-8826-14E07E5954D7}" type="datetimeFigureOut">
              <a:rPr lang="en-GB" smtClean="0"/>
              <a:t>12/01/2026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B8DC3E-AAF3-4D32-9F57-2B6CBC21C87C}" type="slidenum">
              <a:rPr lang="en-GB" smtClean="0"/>
              <a:t>‹#›</a:t>
            </a:fld>
            <a:endParaRPr lang="en-GB"/>
          </a:p>
        </p:txBody>
      </p:sp>
    </p:spTree>
    <p:extLst>
      <p:ext uri="{BB962C8B-B14F-4D97-AF65-F5344CB8AC3E}">
        <p14:creationId xmlns:p14="http://schemas.microsoft.com/office/powerpoint/2010/main" val="3564108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CE97A7B-A2CF-4B01-8826-14E07E5954D7}" type="datetimeFigureOut">
              <a:rPr lang="en-GB" smtClean="0"/>
              <a:t>12/01/2026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B8DC3E-AAF3-4D32-9F57-2B6CBC21C87C}" type="slidenum">
              <a:rPr lang="en-GB" smtClean="0"/>
              <a:t>‹#›</a:t>
            </a:fld>
            <a:endParaRPr lang="en-GB"/>
          </a:p>
        </p:txBody>
      </p:sp>
    </p:spTree>
    <p:extLst>
      <p:ext uri="{BB962C8B-B14F-4D97-AF65-F5344CB8AC3E}">
        <p14:creationId xmlns:p14="http://schemas.microsoft.com/office/powerpoint/2010/main" val="4267024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CCE97A7B-A2CF-4B01-8826-14E07E5954D7}" type="datetimeFigureOut">
              <a:rPr lang="en-GB" smtClean="0"/>
              <a:t>12/01/2026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7B8DC3E-AAF3-4D32-9F57-2B6CBC21C87C}" type="slidenum">
              <a:rPr lang="en-GB" smtClean="0"/>
              <a:t>‹#›</a:t>
            </a:fld>
            <a:endParaRPr lang="en-GB"/>
          </a:p>
        </p:txBody>
      </p:sp>
    </p:spTree>
    <p:extLst>
      <p:ext uri="{BB962C8B-B14F-4D97-AF65-F5344CB8AC3E}">
        <p14:creationId xmlns:p14="http://schemas.microsoft.com/office/powerpoint/2010/main" val="74257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CCE97A7B-A2CF-4B01-8826-14E07E5954D7}" type="datetimeFigureOut">
              <a:rPr lang="en-GB" smtClean="0"/>
              <a:t>12/01/2026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7B8DC3E-AAF3-4D32-9F57-2B6CBC21C87C}" type="slidenum">
              <a:rPr lang="en-GB" smtClean="0"/>
              <a:t>‹#›</a:t>
            </a:fld>
            <a:endParaRPr lang="en-GB"/>
          </a:p>
        </p:txBody>
      </p:sp>
    </p:spTree>
    <p:extLst>
      <p:ext uri="{BB962C8B-B14F-4D97-AF65-F5344CB8AC3E}">
        <p14:creationId xmlns:p14="http://schemas.microsoft.com/office/powerpoint/2010/main" val="29264768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CCE97A7B-A2CF-4B01-8826-14E07E5954D7}" type="datetimeFigureOut">
              <a:rPr lang="en-GB" smtClean="0"/>
              <a:t>12/01/2026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7B8DC3E-AAF3-4D32-9F57-2B6CBC21C87C}" type="slidenum">
              <a:rPr lang="en-GB" smtClean="0"/>
              <a:t>‹#›</a:t>
            </a:fld>
            <a:endParaRPr lang="en-GB"/>
          </a:p>
        </p:txBody>
      </p:sp>
    </p:spTree>
    <p:extLst>
      <p:ext uri="{BB962C8B-B14F-4D97-AF65-F5344CB8AC3E}">
        <p14:creationId xmlns:p14="http://schemas.microsoft.com/office/powerpoint/2010/main" val="3265208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E97A7B-A2CF-4B01-8826-14E07E5954D7}" type="datetimeFigureOut">
              <a:rPr lang="en-GB" smtClean="0"/>
              <a:t>12/01/2026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7B8DC3E-AAF3-4D32-9F57-2B6CBC21C87C}" type="slidenum">
              <a:rPr lang="en-GB" smtClean="0"/>
              <a:t>‹#›</a:t>
            </a:fld>
            <a:endParaRPr lang="en-GB"/>
          </a:p>
        </p:txBody>
      </p:sp>
    </p:spTree>
    <p:extLst>
      <p:ext uri="{BB962C8B-B14F-4D97-AF65-F5344CB8AC3E}">
        <p14:creationId xmlns:p14="http://schemas.microsoft.com/office/powerpoint/2010/main" val="32138382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GB"/>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CE97A7B-A2CF-4B01-8826-14E07E5954D7}" type="datetimeFigureOut">
              <a:rPr lang="en-GB" smtClean="0"/>
              <a:t>12/01/2026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7B8DC3E-AAF3-4D32-9F57-2B6CBC21C87C}" type="slidenum">
              <a:rPr lang="en-GB" smtClean="0"/>
              <a:t>‹#›</a:t>
            </a:fld>
            <a:endParaRPr lang="en-GB"/>
          </a:p>
        </p:txBody>
      </p:sp>
    </p:spTree>
    <p:extLst>
      <p:ext uri="{BB962C8B-B14F-4D97-AF65-F5344CB8AC3E}">
        <p14:creationId xmlns:p14="http://schemas.microsoft.com/office/powerpoint/2010/main" val="4169192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7B8DC3E-AAF3-4D32-9F57-2B6CBC21C87C}" type="slidenum">
              <a:rPr lang="en-GB" smtClean="0"/>
              <a:t>‹#›</a:t>
            </a:fld>
            <a:endParaRPr lang="en-GB"/>
          </a:p>
        </p:txBody>
      </p:sp>
      <p:sp>
        <p:nvSpPr>
          <p:cNvPr id="5" name="Date Placeholder 4"/>
          <p:cNvSpPr>
            <a:spLocks noGrp="1"/>
          </p:cNvSpPr>
          <p:nvPr>
            <p:ph type="dt" sz="half" idx="10"/>
          </p:nvPr>
        </p:nvSpPr>
        <p:spPr/>
        <p:txBody>
          <a:bodyPr/>
          <a:lstStyle/>
          <a:p>
            <a:fld id="{CCE97A7B-A2CF-4B01-8826-14E07E5954D7}" type="datetimeFigureOut">
              <a:rPr lang="en-GB" smtClean="0"/>
              <a:t>12/01/2026</a:t>
            </a:fld>
            <a:endParaRPr lang="en-GB"/>
          </a:p>
        </p:txBody>
      </p:sp>
    </p:spTree>
    <p:extLst>
      <p:ext uri="{BB962C8B-B14F-4D97-AF65-F5344CB8AC3E}">
        <p14:creationId xmlns:p14="http://schemas.microsoft.com/office/powerpoint/2010/main" val="1894390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CE97A7B-A2CF-4B01-8826-14E07E5954D7}" type="datetimeFigureOut">
              <a:rPr lang="en-GB" smtClean="0"/>
              <a:t>12/01/2026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B8DC3E-AAF3-4D32-9F57-2B6CBC21C87C}" type="slidenum">
              <a:rPr lang="en-GB" smtClean="0"/>
              <a:t>‹#›</a:t>
            </a:fld>
            <a:endParaRPr lang="en-GB"/>
          </a:p>
        </p:txBody>
      </p:sp>
    </p:spTree>
    <p:extLst>
      <p:ext uri="{BB962C8B-B14F-4D97-AF65-F5344CB8AC3E}">
        <p14:creationId xmlns:p14="http://schemas.microsoft.com/office/powerpoint/2010/main" val="3361658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CE97A7B-A2CF-4B01-8826-14E07E5954D7}" type="datetimeFigureOut">
              <a:rPr lang="en-GB" smtClean="0"/>
              <a:t>12/01/2026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B8DC3E-AAF3-4D32-9F57-2B6CBC21C87C}"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016380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CE97A7B-A2CF-4B01-8826-14E07E5954D7}" type="datetimeFigureOut">
              <a:rPr lang="en-GB" smtClean="0"/>
              <a:t>12/01/2026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B8DC3E-AAF3-4D32-9F57-2B6CBC21C87C}" type="slidenum">
              <a:rPr lang="en-GB" smtClean="0"/>
              <a:t>‹#›</a:t>
            </a:fld>
            <a:endParaRPr lang="en-GB"/>
          </a:p>
        </p:txBody>
      </p:sp>
    </p:spTree>
    <p:extLst>
      <p:ext uri="{BB962C8B-B14F-4D97-AF65-F5344CB8AC3E}">
        <p14:creationId xmlns:p14="http://schemas.microsoft.com/office/powerpoint/2010/main" val="26882540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CE97A7B-A2CF-4B01-8826-14E07E5954D7}" type="datetimeFigureOut">
              <a:rPr lang="en-GB" smtClean="0"/>
              <a:t>12/01/2026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B8DC3E-AAF3-4D32-9F57-2B6CBC21C87C}"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15510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CE97A7B-A2CF-4B01-8826-14E07E5954D7}" type="datetimeFigureOut">
              <a:rPr lang="en-GB" smtClean="0"/>
              <a:t>12/01/2026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B8DC3E-AAF3-4D32-9F57-2B6CBC21C87C}" type="slidenum">
              <a:rPr lang="en-GB" smtClean="0"/>
              <a:t>‹#›</a:t>
            </a:fld>
            <a:endParaRPr lang="en-GB"/>
          </a:p>
        </p:txBody>
      </p:sp>
    </p:spTree>
    <p:extLst>
      <p:ext uri="{BB962C8B-B14F-4D97-AF65-F5344CB8AC3E}">
        <p14:creationId xmlns:p14="http://schemas.microsoft.com/office/powerpoint/2010/main" val="39003625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CE97A7B-A2CF-4B01-8826-14E07E5954D7}" type="datetimeFigureOut">
              <a:rPr lang="en-GB" smtClean="0"/>
              <a:t>12/01/2026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B8DC3E-AAF3-4D32-9F57-2B6CBC21C87C}" type="slidenum">
              <a:rPr lang="en-GB" smtClean="0"/>
              <a:t>‹#›</a:t>
            </a:fld>
            <a:endParaRPr lang="en-GB"/>
          </a:p>
        </p:txBody>
      </p:sp>
    </p:spTree>
    <p:extLst>
      <p:ext uri="{BB962C8B-B14F-4D97-AF65-F5344CB8AC3E}">
        <p14:creationId xmlns:p14="http://schemas.microsoft.com/office/powerpoint/2010/main" val="13562648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GB"/>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CCE97A7B-A2CF-4B01-8826-14E07E5954D7}" type="datetimeFigureOut">
              <a:rPr lang="en-GB" smtClean="0"/>
              <a:t>12/01/2026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B8DC3E-AAF3-4D32-9F57-2B6CBC21C87C}" type="slidenum">
              <a:rPr lang="en-GB" smtClean="0"/>
              <a:t>‹#›</a:t>
            </a:fld>
            <a:endParaRPr lang="en-GB"/>
          </a:p>
        </p:txBody>
      </p:sp>
    </p:spTree>
    <p:extLst>
      <p:ext uri="{BB962C8B-B14F-4D97-AF65-F5344CB8AC3E}">
        <p14:creationId xmlns:p14="http://schemas.microsoft.com/office/powerpoint/2010/main" val="35065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CE97A7B-A2CF-4B01-8826-14E07E5954D7}" type="datetimeFigureOut">
              <a:rPr lang="en-GB" smtClean="0"/>
              <a:t>12/01/2026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7B8DC3E-AAF3-4D32-9F57-2B6CBC21C87C}" type="slidenum">
              <a:rPr lang="en-GB" smtClean="0"/>
              <a:t>‹#›</a:t>
            </a:fld>
            <a:endParaRPr lang="en-GB"/>
          </a:p>
        </p:txBody>
      </p:sp>
    </p:spTree>
    <p:extLst>
      <p:ext uri="{BB962C8B-B14F-4D97-AF65-F5344CB8AC3E}">
        <p14:creationId xmlns:p14="http://schemas.microsoft.com/office/powerpoint/2010/main" val="77356114"/>
      </p:ext>
    </p:extLst>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 id="2147483829" r:id="rId12"/>
    <p:sldLayoutId id="2147483830" r:id="rId13"/>
    <p:sldLayoutId id="2147483831" r:id="rId14"/>
    <p:sldLayoutId id="2147483832" r:id="rId15"/>
    <p:sldLayoutId id="214748383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08AFC-902B-C8F6-5790-55293784C144}"/>
              </a:ext>
            </a:extLst>
          </p:cNvPr>
          <p:cNvSpPr>
            <a:spLocks noGrp="1"/>
          </p:cNvSpPr>
          <p:nvPr>
            <p:ph type="ctrTitle"/>
          </p:nvPr>
        </p:nvSpPr>
        <p:spPr>
          <a:xfrm>
            <a:off x="1600199" y="4571999"/>
            <a:ext cx="7673801" cy="1087656"/>
          </a:xfrm>
        </p:spPr>
        <p:txBody>
          <a:bodyPr>
            <a:normAutofit/>
          </a:bodyPr>
          <a:lstStyle/>
          <a:p>
            <a:pPr algn="ctr">
              <a:lnSpc>
                <a:spcPct val="90000"/>
              </a:lnSpc>
            </a:pPr>
            <a:r>
              <a:rPr lang="en-GB" sz="2300" b="1" dirty="0"/>
              <a:t>Blaengwrach Primary School </a:t>
            </a:r>
            <a:br>
              <a:rPr lang="en-GB" sz="2300" b="1" dirty="0"/>
            </a:br>
            <a:r>
              <a:rPr lang="en-GB" sz="2300" b="1" dirty="0"/>
              <a:t>Governing Body Annual Report to Parents</a:t>
            </a:r>
            <a:endParaRPr lang="en-US" b="1" dirty="0"/>
          </a:p>
        </p:txBody>
      </p:sp>
      <p:sp>
        <p:nvSpPr>
          <p:cNvPr id="3" name="Subtitle 2">
            <a:extLst>
              <a:ext uri="{FF2B5EF4-FFF2-40B4-BE49-F238E27FC236}">
                <a16:creationId xmlns:a16="http://schemas.microsoft.com/office/drawing/2014/main" id="{EAFA84AA-508E-40F3-91A3-9FE00B271806}"/>
              </a:ext>
            </a:extLst>
          </p:cNvPr>
          <p:cNvSpPr>
            <a:spLocks noGrp="1"/>
          </p:cNvSpPr>
          <p:nvPr>
            <p:ph type="subTitle" idx="1"/>
          </p:nvPr>
        </p:nvSpPr>
        <p:spPr>
          <a:xfrm>
            <a:off x="1674795" y="5659655"/>
            <a:ext cx="7599205" cy="611896"/>
          </a:xfrm>
          <a:prstGeom prst="flowChartPunchedTape">
            <a:avLst/>
          </a:prstGeom>
        </p:spPr>
        <p:txBody>
          <a:bodyPr>
            <a:noAutofit/>
          </a:bodyPr>
          <a:lstStyle/>
          <a:p>
            <a:pPr algn="ctr"/>
            <a:r>
              <a:rPr lang="en-GB" sz="3600" b="1" dirty="0"/>
              <a:t>2024-25</a:t>
            </a:r>
            <a:endParaRPr lang="en-US" sz="3600" b="1" dirty="0"/>
          </a:p>
        </p:txBody>
      </p:sp>
      <p:pic>
        <p:nvPicPr>
          <p:cNvPr id="4" name="Picture 3" descr="A playground with benches and a building in the background&#10;&#10;AI-generated content may be incorrect.">
            <a:extLst>
              <a:ext uri="{FF2B5EF4-FFF2-40B4-BE49-F238E27FC236}">
                <a16:creationId xmlns:a16="http://schemas.microsoft.com/office/drawing/2014/main" id="{9939C942-1317-9DB9-E26F-7F6D6114521F}"/>
              </a:ext>
            </a:extLst>
          </p:cNvPr>
          <p:cNvPicPr>
            <a:picLocks noChangeAspect="1"/>
          </p:cNvPicPr>
          <p:nvPr/>
        </p:nvPicPr>
        <p:blipFill>
          <a:blip r:embed="rId2"/>
          <a:stretch>
            <a:fillRect/>
          </a:stretch>
        </p:blipFill>
        <p:spPr>
          <a:xfrm>
            <a:off x="2178587" y="113841"/>
            <a:ext cx="6591630" cy="4900116"/>
          </a:xfrm>
          <a:prstGeom prst="rect">
            <a:avLst/>
          </a:prstGeom>
        </p:spPr>
      </p:pic>
    </p:spTree>
    <p:extLst>
      <p:ext uri="{BB962C8B-B14F-4D97-AF65-F5344CB8AC3E}">
        <p14:creationId xmlns:p14="http://schemas.microsoft.com/office/powerpoint/2010/main" val="2990646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E1E650-481C-EBDB-E9D2-EFF33EFB7814}"/>
              </a:ext>
            </a:extLst>
          </p:cNvPr>
          <p:cNvSpPr>
            <a:spLocks noGrp="1"/>
          </p:cNvSpPr>
          <p:nvPr>
            <p:ph idx="1"/>
          </p:nvPr>
        </p:nvSpPr>
        <p:spPr>
          <a:xfrm>
            <a:off x="677334" y="278541"/>
            <a:ext cx="8596668" cy="5762821"/>
          </a:xfrm>
        </p:spPr>
        <p:txBody>
          <a:bodyPr vert="horz" lIns="91440" tIns="45720" rIns="91440" bIns="45720" rtlCol="0" anchor="t">
            <a:normAutofit fontScale="70000" lnSpcReduction="20000"/>
          </a:bodyPr>
          <a:lstStyle/>
          <a:p>
            <a:pPr marL="0" indent="0">
              <a:buNone/>
            </a:pPr>
            <a:r>
              <a:rPr lang="en-GB" dirty="0"/>
              <a:t>As we begin a brand-new year here at Blaengwrach Primary it is a pleasure to take the opportunity to reflect on last year’s successes and celebrate our development and progress, and the academic year 2024–2025 has been an exciting one. </a:t>
            </a:r>
          </a:p>
          <a:p>
            <a:pPr marL="0" indent="0">
              <a:buNone/>
            </a:pPr>
            <a:r>
              <a:rPr lang="en-GB" dirty="0"/>
              <a:t>I consider myself very fortunate to lead this incredible school. It is a privilege to be part of such a  supportive school community—staff, parents/carers, governors, pupils, families and members of the local community. A huge thank you for the invaluable support, contributions and feedback to support our children to believe, achieve, succeed. </a:t>
            </a:r>
          </a:p>
          <a:p>
            <a:pPr marL="0" indent="0">
              <a:buNone/>
            </a:pPr>
            <a:r>
              <a:rPr lang="en-GB" dirty="0"/>
              <a:t>We continue to provide a bespoke curriculum that enables our children to achieve academically, to learn and achieve through exciting, fun, and relevant experiences. We provide opportunities to explore and discover, and enable our children to become confident, independent and resilient learners in our ever-changing world. We celebrate diversity and promote inclusion for all pupils as part of one nurturing school community.</a:t>
            </a:r>
          </a:p>
          <a:p>
            <a:pPr marL="0" indent="0">
              <a:buNone/>
            </a:pPr>
            <a:r>
              <a:rPr lang="en-GB" dirty="0"/>
              <a:t>The experiences our children have been a part of at Blaengwrach Primary over the last year aims to fire their imagination and shape their dreams. Through our curriculum our children continue to have goals to aim for, interests that sustain them and a passion for success with the very best chance of a future filled with happiness, choice and opportunity.</a:t>
            </a:r>
          </a:p>
          <a:p>
            <a:pPr marL="0" indent="0">
              <a:buNone/>
            </a:pPr>
            <a:r>
              <a:rPr lang="en-GB" dirty="0"/>
              <a:t>As a school we have collaborated at cluster, county, and national levels and staff have engaged in a range of professional learning opportunities, seeking and sharing good practice with colleagues. Our Estyn interim visit during the Summer term demonstrated our progress towards the recommendations following the core inspection in 2023 with an increasingly reflective culture in the school, an inclusive approach to self-evaluation that involves all staff, and a clear vision for the approach to, and quality of, teaching in the school. </a:t>
            </a:r>
          </a:p>
          <a:p>
            <a:pPr marL="0" indent="0">
              <a:buNone/>
            </a:pPr>
            <a:r>
              <a:rPr lang="en-GB" dirty="0"/>
              <a:t>As we look towards this academic year, we remain committed to providing enriching learning experiences and opportunities for all learners. We will continue to develop an enabling, inclusive learning environment enabling adults to support our children to make the best possible progress.</a:t>
            </a:r>
          </a:p>
          <a:p>
            <a:pPr marL="0" indent="0">
              <a:buNone/>
            </a:pPr>
            <a:r>
              <a:rPr lang="en-GB" dirty="0"/>
              <a:t>I look forward to another happy and exciting year in which we learn and grow together for the children of Blaengwrach Primary. </a:t>
            </a:r>
          </a:p>
          <a:p>
            <a:pPr marL="0" indent="0">
              <a:buNone/>
            </a:pPr>
            <a:endParaRPr lang="en-GB" dirty="0"/>
          </a:p>
          <a:p>
            <a:pPr marL="0" indent="0">
              <a:buNone/>
            </a:pPr>
            <a:r>
              <a:rPr lang="en-GB" dirty="0"/>
              <a:t>Mrs Louise Williams </a:t>
            </a:r>
          </a:p>
          <a:p>
            <a:pPr marL="0" indent="0">
              <a:buNone/>
            </a:pPr>
            <a:r>
              <a:rPr lang="en-GB" dirty="0"/>
              <a:t>Headteacher </a:t>
            </a:r>
          </a:p>
        </p:txBody>
      </p:sp>
      <p:pic>
        <p:nvPicPr>
          <p:cNvPr id="5" name="Picture 4" descr="A cartoon of a child&#10;&#10;AI-generated content may be incorrect.">
            <a:extLst>
              <a:ext uri="{FF2B5EF4-FFF2-40B4-BE49-F238E27FC236}">
                <a16:creationId xmlns:a16="http://schemas.microsoft.com/office/drawing/2014/main" id="{29210EF9-A176-667D-1736-EAF55CCA39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834685">
            <a:off x="10604529" y="4128690"/>
            <a:ext cx="1109157" cy="249755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A cartoon of a child&#10;&#10;AI-generated content may be incorrect.">
            <a:extLst>
              <a:ext uri="{FF2B5EF4-FFF2-40B4-BE49-F238E27FC236}">
                <a16:creationId xmlns:a16="http://schemas.microsoft.com/office/drawing/2014/main" id="{5E7EE104-9762-9BD9-39ED-F4CACC6FEA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788203">
            <a:off x="10514778" y="256343"/>
            <a:ext cx="1251487" cy="19872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2344626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C4B4C4-5241-19FA-0D0E-18A32B96B433}"/>
              </a:ext>
            </a:extLst>
          </p:cNvPr>
          <p:cNvSpPr>
            <a:spLocks noGrp="1"/>
          </p:cNvSpPr>
          <p:nvPr>
            <p:ph type="title"/>
          </p:nvPr>
        </p:nvSpPr>
        <p:spPr/>
        <p:txBody>
          <a:bodyPr/>
          <a:lstStyle/>
          <a:p>
            <a:r>
              <a:rPr lang="en-GB" dirty="0"/>
              <a:t>Chair of Governors</a:t>
            </a:r>
          </a:p>
        </p:txBody>
      </p:sp>
      <p:sp>
        <p:nvSpPr>
          <p:cNvPr id="3" name="Content Placeholder 2">
            <a:extLst>
              <a:ext uri="{FF2B5EF4-FFF2-40B4-BE49-F238E27FC236}">
                <a16:creationId xmlns:a16="http://schemas.microsoft.com/office/drawing/2014/main" id="{6AED0B09-E091-1A76-EB7A-3FB93418923F}"/>
              </a:ext>
            </a:extLst>
          </p:cNvPr>
          <p:cNvSpPr>
            <a:spLocks noGrp="1"/>
          </p:cNvSpPr>
          <p:nvPr>
            <p:ph idx="1"/>
          </p:nvPr>
        </p:nvSpPr>
        <p:spPr/>
        <p:txBody>
          <a:bodyPr vert="horz" lIns="91440" tIns="45720" rIns="91440" bIns="45720" rtlCol="0" anchor="t">
            <a:normAutofit fontScale="70000" lnSpcReduction="20000"/>
          </a:bodyPr>
          <a:lstStyle/>
          <a:p>
            <a:pPr marL="0" indent="0">
              <a:buNone/>
            </a:pPr>
            <a:r>
              <a:rPr lang="en-GB" dirty="0"/>
              <a:t>Dear Parents and Carers,</a:t>
            </a:r>
            <a:endParaRPr lang="en-US" dirty="0"/>
          </a:p>
          <a:p>
            <a:pPr marL="0" indent="0">
              <a:buNone/>
            </a:pPr>
            <a:r>
              <a:rPr lang="en-GB" dirty="0"/>
              <a:t>On behalf of the Governing Body, I am delighted to present this Annual Report for </a:t>
            </a:r>
            <a:r>
              <a:rPr lang="en-GB" dirty="0" err="1"/>
              <a:t>Blaengwrach</a:t>
            </a:r>
            <a:r>
              <a:rPr lang="en-GB" dirty="0"/>
              <a:t> Primary School. This report reflects the hard work, dedication, and achievements of our pupils, staff, and wider school community throughout the academic year.</a:t>
            </a:r>
          </a:p>
          <a:p>
            <a:pPr marL="0" indent="0">
              <a:buNone/>
            </a:pPr>
            <a:r>
              <a:rPr lang="en-GB" dirty="0"/>
              <a:t>As governors, our role is to support and challenge the school to ensure the highest standards of education and wellbeing for every child. We are proud of the progress made this year, from the continued development of an inclusive and engaging curriculum to the strong emphasis on pupil voice, wellbeing, and community involvement. </a:t>
            </a:r>
          </a:p>
          <a:p>
            <a:pPr marL="0" indent="0">
              <a:buNone/>
            </a:pPr>
            <a:r>
              <a:rPr lang="en-GB"/>
              <a:t>The Estyn interim visit highlighted the school’s reflective culture and commitment to improvement, which is a testament to the leadership and teamwork across the school.</a:t>
            </a:r>
          </a:p>
          <a:p>
            <a:pPr marL="0" indent="0">
              <a:buNone/>
            </a:pPr>
            <a:r>
              <a:rPr lang="en-GB"/>
              <a:t>We extend our sincere thanks to parents, carers, and the local community for your ongoing support. Your involvement plays a vital role in helping our children believe, achieve, and succeed. Looking ahead, we remain committed to working together to provide enriching experiences and opportunities for all learners.</a:t>
            </a:r>
          </a:p>
          <a:p>
            <a:pPr marL="0" indent="0">
              <a:buNone/>
            </a:pPr>
            <a:r>
              <a:rPr lang="en-GB"/>
              <a:t>Thank you for being part of our journey. Together, we will continue to make </a:t>
            </a:r>
            <a:r>
              <a:rPr lang="en-GB" err="1"/>
              <a:t>Blaengwrach</a:t>
            </a:r>
            <a:r>
              <a:rPr lang="en-GB"/>
              <a:t> Primary a place where every child can thrive.</a:t>
            </a:r>
          </a:p>
          <a:p>
            <a:pPr marL="0" indent="0">
              <a:buNone/>
            </a:pPr>
            <a:r>
              <a:rPr lang="en-GB" dirty="0" err="1"/>
              <a:t>Cofion</a:t>
            </a:r>
            <a:r>
              <a:rPr lang="en-GB" dirty="0"/>
              <a:t> </a:t>
            </a:r>
            <a:r>
              <a:rPr lang="en-GB" dirty="0" err="1"/>
              <a:t>cynnes</a:t>
            </a:r>
            <a:r>
              <a:rPr lang="en-GB" dirty="0"/>
              <a:t>, </a:t>
            </a:r>
          </a:p>
          <a:p>
            <a:pPr marL="0" indent="0">
              <a:buNone/>
            </a:pPr>
            <a:r>
              <a:rPr lang="en-GB" dirty="0"/>
              <a:t>Mr R B Owen</a:t>
            </a:r>
            <a:br>
              <a:rPr lang="en-GB" dirty="0"/>
            </a:br>
            <a:r>
              <a:rPr lang="en-GB" dirty="0"/>
              <a:t>Chair of Governors</a:t>
            </a:r>
          </a:p>
          <a:p>
            <a:pPr marL="0" indent="0">
              <a:buNone/>
            </a:pPr>
            <a:endParaRPr lang="en-GB" dirty="0"/>
          </a:p>
        </p:txBody>
      </p:sp>
    </p:spTree>
    <p:extLst>
      <p:ext uri="{BB962C8B-B14F-4D97-AF65-F5344CB8AC3E}">
        <p14:creationId xmlns:p14="http://schemas.microsoft.com/office/powerpoint/2010/main" val="884010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playground with benches and a building in the background&#10;&#10;AI-generated content may be incorrect.">
            <a:extLst>
              <a:ext uri="{FF2B5EF4-FFF2-40B4-BE49-F238E27FC236}">
                <a16:creationId xmlns:a16="http://schemas.microsoft.com/office/drawing/2014/main" id="{50E8EF38-6984-F05E-B879-7A8DEBA54537}"/>
              </a:ext>
            </a:extLst>
          </p:cNvPr>
          <p:cNvPicPr>
            <a:picLocks noChangeAspect="1"/>
          </p:cNvPicPr>
          <p:nvPr/>
        </p:nvPicPr>
        <p:blipFill>
          <a:blip r:embed="rId2"/>
          <a:srcRect r="13362"/>
          <a:stretch>
            <a:fillRect/>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0E1B2A1E-8C37-12B5-0790-A3ED67315382}"/>
              </a:ext>
            </a:extLst>
          </p:cNvPr>
          <p:cNvSpPr>
            <a:spLocks noGrp="1"/>
          </p:cNvSpPr>
          <p:nvPr>
            <p:ph type="title"/>
          </p:nvPr>
        </p:nvSpPr>
        <p:spPr>
          <a:xfrm>
            <a:off x="677333" y="609600"/>
            <a:ext cx="3851123" cy="1320800"/>
          </a:xfrm>
        </p:spPr>
        <p:txBody>
          <a:bodyPr>
            <a:normAutofit/>
          </a:bodyPr>
          <a:lstStyle/>
          <a:p>
            <a:r>
              <a:rPr lang="en-GB" dirty="0"/>
              <a:t>School Context </a:t>
            </a:r>
          </a:p>
        </p:txBody>
      </p:sp>
      <p:sp>
        <p:nvSpPr>
          <p:cNvPr id="3" name="Content Placeholder 2">
            <a:extLst>
              <a:ext uri="{FF2B5EF4-FFF2-40B4-BE49-F238E27FC236}">
                <a16:creationId xmlns:a16="http://schemas.microsoft.com/office/drawing/2014/main" id="{7B743A51-E5AA-9A45-F635-C7E1370AA9FF}"/>
              </a:ext>
            </a:extLst>
          </p:cNvPr>
          <p:cNvSpPr>
            <a:spLocks noGrp="1"/>
          </p:cNvSpPr>
          <p:nvPr>
            <p:ph idx="1"/>
          </p:nvPr>
        </p:nvSpPr>
        <p:spPr>
          <a:xfrm>
            <a:off x="677334" y="1828801"/>
            <a:ext cx="4083552" cy="4212562"/>
          </a:xfrm>
        </p:spPr>
        <p:txBody>
          <a:bodyPr vert="horz" lIns="91440" tIns="45720" rIns="91440" bIns="45720" rtlCol="0">
            <a:normAutofit/>
          </a:bodyPr>
          <a:lstStyle/>
          <a:p>
            <a:pPr marL="0" indent="0">
              <a:lnSpc>
                <a:spcPct val="90000"/>
              </a:lnSpc>
              <a:buNone/>
            </a:pPr>
            <a:r>
              <a:rPr lang="en-GB" sz="1200" dirty="0"/>
              <a:t>Blaengwrach Primary School </a:t>
            </a:r>
            <a:r>
              <a:rPr lang="en-US" sz="1200" dirty="0"/>
              <a:t>has two buildings; the original block which was built in 1908</a:t>
            </a:r>
            <a:r>
              <a:rPr lang="en-US" sz="1200" b="1" dirty="0"/>
              <a:t> </a:t>
            </a:r>
            <a:r>
              <a:rPr lang="en-US" sz="1200" dirty="0"/>
              <a:t>and the ‘new addition’, the infant building, which was built six years later in 1914. </a:t>
            </a:r>
          </a:p>
          <a:p>
            <a:pPr marL="0" indent="0">
              <a:lnSpc>
                <a:spcPct val="90000"/>
              </a:lnSpc>
              <a:buNone/>
            </a:pPr>
            <a:r>
              <a:rPr lang="en-US" sz="1200" dirty="0"/>
              <a:t>The 1919 commendation of Headmistress Miss Davies for her contribution to the Blaengwrach &amp; </a:t>
            </a:r>
            <a:r>
              <a:rPr lang="en-US" sz="1200" dirty="0" err="1"/>
              <a:t>Cwmgwrach</a:t>
            </a:r>
            <a:r>
              <a:rPr lang="en-US" sz="1200" dirty="0"/>
              <a:t> </a:t>
            </a:r>
            <a:r>
              <a:rPr lang="en-US" sz="1200" dirty="0" err="1"/>
              <a:t>commmunity</a:t>
            </a:r>
            <a:r>
              <a:rPr lang="en-US" sz="1200" dirty="0"/>
              <a:t> remains a feature of the school today and has been recently showcased at a local historical event, also displaying children’s History project work.</a:t>
            </a:r>
          </a:p>
          <a:p>
            <a:pPr marL="0" indent="0">
              <a:lnSpc>
                <a:spcPct val="90000"/>
              </a:lnSpc>
              <a:buNone/>
            </a:pPr>
            <a:r>
              <a:rPr lang="en-US" sz="1200" dirty="0"/>
              <a:t>The school is situated at the top of the Neath valley, standing proud in the </a:t>
            </a:r>
            <a:r>
              <a:rPr lang="en-US" sz="1200" dirty="0" err="1"/>
              <a:t>centre</a:t>
            </a:r>
            <a:r>
              <a:rPr lang="en-US" sz="1200" dirty="0"/>
              <a:t> of </a:t>
            </a:r>
            <a:r>
              <a:rPr lang="en-US" sz="1200" dirty="0" err="1"/>
              <a:t>Cwmgwrach</a:t>
            </a:r>
            <a:r>
              <a:rPr lang="en-US" sz="1200" dirty="0"/>
              <a:t> on </a:t>
            </a:r>
            <a:r>
              <a:rPr lang="en-US" sz="1200" dirty="0" err="1"/>
              <a:t>Heol</a:t>
            </a:r>
            <a:r>
              <a:rPr lang="en-US" sz="1200" dirty="0"/>
              <a:t> </a:t>
            </a:r>
            <a:r>
              <a:rPr lang="en-US" sz="1200" dirty="0" err="1"/>
              <a:t>Wenallt</a:t>
            </a:r>
            <a:r>
              <a:rPr lang="en-US" sz="1200" dirty="0"/>
              <a:t>, with the school sports field on a separate site close to the main school site with use of the village Community Hall for events involving parental engagement. </a:t>
            </a:r>
            <a:endParaRPr lang="en-GB" sz="1200" dirty="0"/>
          </a:p>
          <a:p>
            <a:pPr marL="0" indent="0">
              <a:lnSpc>
                <a:spcPct val="90000"/>
              </a:lnSpc>
              <a:buNone/>
            </a:pPr>
            <a:r>
              <a:rPr lang="en-GB" sz="1200" dirty="0"/>
              <a:t>The school is at the heart of the community, and the happy, caring and inclusive ethos of the school is reflected by very strong links within the local community, a village that is proud of their school. </a:t>
            </a:r>
            <a:endParaRPr lang="en-US" sz="1200" dirty="0"/>
          </a:p>
          <a:p>
            <a:pPr>
              <a:lnSpc>
                <a:spcPct val="90000"/>
              </a:lnSpc>
            </a:pPr>
            <a:endParaRPr lang="en-GB" sz="1100" dirty="0"/>
          </a:p>
        </p:txBody>
      </p:sp>
      <p:cxnSp>
        <p:nvCxnSpPr>
          <p:cNvPr id="9" name="Straight Connector 8">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5"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1"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4968854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F5B44-7515-2426-C6FF-E739DD2C64D9}"/>
              </a:ext>
            </a:extLst>
          </p:cNvPr>
          <p:cNvSpPr>
            <a:spLocks noGrp="1"/>
          </p:cNvSpPr>
          <p:nvPr>
            <p:ph type="title"/>
          </p:nvPr>
        </p:nvSpPr>
        <p:spPr/>
        <p:txBody>
          <a:bodyPr/>
          <a:lstStyle/>
          <a:p>
            <a:r>
              <a:rPr lang="en-GB" dirty="0"/>
              <a:t>School Context </a:t>
            </a:r>
          </a:p>
        </p:txBody>
      </p:sp>
      <p:sp>
        <p:nvSpPr>
          <p:cNvPr id="3" name="Content Placeholder 2">
            <a:extLst>
              <a:ext uri="{FF2B5EF4-FFF2-40B4-BE49-F238E27FC236}">
                <a16:creationId xmlns:a16="http://schemas.microsoft.com/office/drawing/2014/main" id="{984B0B31-4A07-25D7-FB0E-A24BB20E7706}"/>
              </a:ext>
            </a:extLst>
          </p:cNvPr>
          <p:cNvSpPr>
            <a:spLocks noGrp="1"/>
          </p:cNvSpPr>
          <p:nvPr>
            <p:ph idx="1"/>
          </p:nvPr>
        </p:nvSpPr>
        <p:spPr>
          <a:xfrm>
            <a:off x="770467" y="1488613"/>
            <a:ext cx="8596668" cy="5233920"/>
          </a:xfrm>
        </p:spPr>
        <p:txBody>
          <a:bodyPr vert="horz" lIns="91440" tIns="45720" rIns="91440" bIns="45720" rtlCol="0" anchor="t">
            <a:normAutofit/>
          </a:bodyPr>
          <a:lstStyle/>
          <a:p>
            <a:endParaRPr lang="en-GB" dirty="0"/>
          </a:p>
          <a:p>
            <a:endParaRPr lang="en-GB" dirty="0"/>
          </a:p>
          <a:p>
            <a:r>
              <a:rPr lang="en-GB" sz="1400" dirty="0"/>
              <a:t>Almost all of our year 6 pupils (24-25) transitioned to Llangatwg Community Comprehensive school with 3 pupils transitioning to </a:t>
            </a:r>
            <a:r>
              <a:rPr lang="en-GB" sz="1400" dirty="0" err="1"/>
              <a:t>Maesydderwen</a:t>
            </a:r>
            <a:r>
              <a:rPr lang="en-GB" sz="1400" dirty="0"/>
              <a:t> Comprehensive School and 1 pupil transitioned to Morriston Comprehensive School. </a:t>
            </a:r>
          </a:p>
          <a:p>
            <a:r>
              <a:rPr lang="en-GB" sz="1400"/>
              <a:t>8 </a:t>
            </a:r>
            <a:r>
              <a:rPr lang="en-GB" sz="1400" dirty="0"/>
              <a:t>pupils registered to start in Autumn 2025. Nursery pupils will start as soon as possible after their third birthday. </a:t>
            </a:r>
          </a:p>
          <a:p>
            <a:endParaRPr lang="en-GB" dirty="0"/>
          </a:p>
          <a:p>
            <a:r>
              <a:rPr lang="en-GB" dirty="0"/>
              <a:t>Class Structure for the academic year 2024/25</a:t>
            </a:r>
          </a:p>
          <a:p>
            <a:endParaRPr lang="en-GB" dirty="0"/>
          </a:p>
          <a:p>
            <a:endParaRPr lang="en-GB" dirty="0"/>
          </a:p>
          <a:p>
            <a:pPr marL="0" indent="0">
              <a:buNone/>
            </a:pPr>
            <a:endParaRPr lang="en-GB" dirty="0"/>
          </a:p>
        </p:txBody>
      </p:sp>
      <p:graphicFrame>
        <p:nvGraphicFramePr>
          <p:cNvPr id="4" name="Table 3">
            <a:extLst>
              <a:ext uri="{FF2B5EF4-FFF2-40B4-BE49-F238E27FC236}">
                <a16:creationId xmlns:a16="http://schemas.microsoft.com/office/drawing/2014/main" id="{1E730280-B7FE-3191-A341-8A3E8AE04048}"/>
              </a:ext>
            </a:extLst>
          </p:cNvPr>
          <p:cNvGraphicFramePr>
            <a:graphicFrameLocks noGrp="1"/>
          </p:cNvGraphicFramePr>
          <p:nvPr>
            <p:extLst>
              <p:ext uri="{D42A27DB-BD31-4B8C-83A1-F6EECF244321}">
                <p14:modId xmlns:p14="http://schemas.microsoft.com/office/powerpoint/2010/main" val="386913183"/>
              </p:ext>
            </p:extLst>
          </p:nvPr>
        </p:nvGraphicFramePr>
        <p:xfrm>
          <a:off x="911668" y="3671767"/>
          <a:ext cx="8128000" cy="23114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82384211"/>
                    </a:ext>
                  </a:extLst>
                </a:gridCol>
                <a:gridCol w="4064000">
                  <a:extLst>
                    <a:ext uri="{9D8B030D-6E8A-4147-A177-3AD203B41FA5}">
                      <a16:colId xmlns:a16="http://schemas.microsoft.com/office/drawing/2014/main" val="2596805954"/>
                    </a:ext>
                  </a:extLst>
                </a:gridCol>
              </a:tblGrid>
              <a:tr h="370840">
                <a:tc>
                  <a:txBody>
                    <a:bodyPr/>
                    <a:lstStyle/>
                    <a:p>
                      <a:r>
                        <a:rPr lang="en-GB" sz="1200" dirty="0"/>
                        <a:t>Class </a:t>
                      </a:r>
                    </a:p>
                  </a:txBody>
                  <a:tcPr/>
                </a:tc>
                <a:tc>
                  <a:txBody>
                    <a:bodyPr/>
                    <a:lstStyle/>
                    <a:p>
                      <a:r>
                        <a:rPr lang="en-GB" sz="1200" dirty="0"/>
                        <a:t>Pupil Numbers </a:t>
                      </a:r>
                    </a:p>
                  </a:txBody>
                  <a:tcPr/>
                </a:tc>
                <a:extLst>
                  <a:ext uri="{0D108BD9-81ED-4DB2-BD59-A6C34878D82A}">
                    <a16:rowId xmlns:a16="http://schemas.microsoft.com/office/drawing/2014/main" val="2488425980"/>
                  </a:ext>
                </a:extLst>
              </a:tr>
              <a:tr h="370840">
                <a:tc>
                  <a:txBody>
                    <a:bodyPr/>
                    <a:lstStyle/>
                    <a:p>
                      <a:r>
                        <a:rPr lang="en-GB" sz="1200" dirty="0"/>
                        <a:t>Eirlys (N/R)</a:t>
                      </a:r>
                    </a:p>
                  </a:txBody>
                  <a:tcPr/>
                </a:tc>
                <a:tc>
                  <a:txBody>
                    <a:bodyPr/>
                    <a:lstStyle/>
                    <a:p>
                      <a:r>
                        <a:rPr lang="en-GB" sz="1200" dirty="0"/>
                        <a:t>36 Nursery</a:t>
                      </a:r>
                    </a:p>
                    <a:p>
                      <a:r>
                        <a:rPr lang="en-GB" sz="1200" dirty="0"/>
                        <a:t>12 Reception </a:t>
                      </a:r>
                    </a:p>
                  </a:txBody>
                  <a:tcPr/>
                </a:tc>
                <a:extLst>
                  <a:ext uri="{0D108BD9-81ED-4DB2-BD59-A6C34878D82A}">
                    <a16:rowId xmlns:a16="http://schemas.microsoft.com/office/drawing/2014/main" val="2863363932"/>
                  </a:ext>
                </a:extLst>
              </a:tr>
              <a:tr h="370840">
                <a:tc>
                  <a:txBody>
                    <a:bodyPr/>
                    <a:lstStyle/>
                    <a:p>
                      <a:r>
                        <a:rPr lang="en-GB" sz="1200" dirty="0" err="1"/>
                        <a:t>Blodyn</a:t>
                      </a:r>
                      <a:r>
                        <a:rPr lang="en-GB" sz="1200" dirty="0"/>
                        <a:t> </a:t>
                      </a:r>
                      <a:r>
                        <a:rPr lang="en-GB" sz="1200" dirty="0" err="1"/>
                        <a:t>Menyn</a:t>
                      </a:r>
                      <a:r>
                        <a:rPr lang="en-GB" sz="1200" dirty="0"/>
                        <a:t> (R/1/2)</a:t>
                      </a:r>
                    </a:p>
                  </a:txBody>
                  <a:tcPr/>
                </a:tc>
                <a:tc>
                  <a:txBody>
                    <a:bodyPr/>
                    <a:lstStyle/>
                    <a:p>
                      <a:r>
                        <a:rPr lang="en-GB" sz="1200" dirty="0"/>
                        <a:t>28</a:t>
                      </a:r>
                    </a:p>
                  </a:txBody>
                  <a:tcPr/>
                </a:tc>
                <a:extLst>
                  <a:ext uri="{0D108BD9-81ED-4DB2-BD59-A6C34878D82A}">
                    <a16:rowId xmlns:a16="http://schemas.microsoft.com/office/drawing/2014/main" val="1642491163"/>
                  </a:ext>
                </a:extLst>
              </a:tr>
              <a:tr h="370840">
                <a:tc>
                  <a:txBody>
                    <a:bodyPr/>
                    <a:lstStyle/>
                    <a:p>
                      <a:r>
                        <a:rPr lang="en-GB" sz="1200" dirty="0"/>
                        <a:t>Briallen (3/4)</a:t>
                      </a:r>
                    </a:p>
                  </a:txBody>
                  <a:tcPr/>
                </a:tc>
                <a:tc>
                  <a:txBody>
                    <a:bodyPr/>
                    <a:lstStyle/>
                    <a:p>
                      <a:r>
                        <a:rPr lang="en-GB" sz="1200" dirty="0"/>
                        <a:t>29</a:t>
                      </a:r>
                    </a:p>
                  </a:txBody>
                  <a:tcPr/>
                </a:tc>
                <a:extLst>
                  <a:ext uri="{0D108BD9-81ED-4DB2-BD59-A6C34878D82A}">
                    <a16:rowId xmlns:a16="http://schemas.microsoft.com/office/drawing/2014/main" val="1734524430"/>
                  </a:ext>
                </a:extLst>
              </a:tr>
              <a:tr h="370840">
                <a:tc>
                  <a:txBody>
                    <a:bodyPr/>
                    <a:lstStyle/>
                    <a:p>
                      <a:r>
                        <a:rPr lang="en-GB" sz="1200" dirty="0" err="1"/>
                        <a:t>Llygad</a:t>
                      </a:r>
                      <a:r>
                        <a:rPr lang="en-GB" sz="1200" dirty="0"/>
                        <a:t> y </a:t>
                      </a:r>
                      <a:r>
                        <a:rPr lang="en-GB" sz="1200" dirty="0" err="1"/>
                        <a:t>Dydd</a:t>
                      </a:r>
                      <a:r>
                        <a:rPr lang="en-GB" sz="1200" dirty="0"/>
                        <a:t> (4/5)</a:t>
                      </a:r>
                    </a:p>
                  </a:txBody>
                  <a:tcPr/>
                </a:tc>
                <a:tc>
                  <a:txBody>
                    <a:bodyPr/>
                    <a:lstStyle/>
                    <a:p>
                      <a:r>
                        <a:rPr lang="en-GB" sz="1200" dirty="0"/>
                        <a:t>29</a:t>
                      </a:r>
                    </a:p>
                  </a:txBody>
                  <a:tcPr/>
                </a:tc>
                <a:extLst>
                  <a:ext uri="{0D108BD9-81ED-4DB2-BD59-A6C34878D82A}">
                    <a16:rowId xmlns:a16="http://schemas.microsoft.com/office/drawing/2014/main" val="177878371"/>
                  </a:ext>
                </a:extLst>
              </a:tr>
              <a:tr h="370840">
                <a:tc>
                  <a:txBody>
                    <a:bodyPr/>
                    <a:lstStyle/>
                    <a:p>
                      <a:r>
                        <a:rPr lang="en-GB" sz="1200" dirty="0"/>
                        <a:t>Glas y Gors (5/6)</a:t>
                      </a:r>
                    </a:p>
                  </a:txBody>
                  <a:tcPr/>
                </a:tc>
                <a:tc>
                  <a:txBody>
                    <a:bodyPr/>
                    <a:lstStyle/>
                    <a:p>
                      <a:r>
                        <a:rPr lang="en-GB" sz="1200" dirty="0"/>
                        <a:t>28</a:t>
                      </a:r>
                    </a:p>
                  </a:txBody>
                  <a:tcPr/>
                </a:tc>
                <a:extLst>
                  <a:ext uri="{0D108BD9-81ED-4DB2-BD59-A6C34878D82A}">
                    <a16:rowId xmlns:a16="http://schemas.microsoft.com/office/drawing/2014/main" val="3509503768"/>
                  </a:ext>
                </a:extLst>
              </a:tr>
            </a:tbl>
          </a:graphicData>
        </a:graphic>
      </p:graphicFrame>
      <p:graphicFrame>
        <p:nvGraphicFramePr>
          <p:cNvPr id="5" name="Table 4">
            <a:extLst>
              <a:ext uri="{FF2B5EF4-FFF2-40B4-BE49-F238E27FC236}">
                <a16:creationId xmlns:a16="http://schemas.microsoft.com/office/drawing/2014/main" id="{B6AD87FA-1165-0214-864D-24B217CC625B}"/>
              </a:ext>
            </a:extLst>
          </p:cNvPr>
          <p:cNvGraphicFramePr>
            <a:graphicFrameLocks noGrp="1"/>
          </p:cNvGraphicFramePr>
          <p:nvPr>
            <p:extLst>
              <p:ext uri="{D42A27DB-BD31-4B8C-83A1-F6EECF244321}">
                <p14:modId xmlns:p14="http://schemas.microsoft.com/office/powerpoint/2010/main" val="2180995606"/>
              </p:ext>
            </p:extLst>
          </p:nvPr>
        </p:nvGraphicFramePr>
        <p:xfrm>
          <a:off x="911668" y="1381933"/>
          <a:ext cx="8128000" cy="74168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389836499"/>
                    </a:ext>
                  </a:extLst>
                </a:gridCol>
                <a:gridCol w="4064000">
                  <a:extLst>
                    <a:ext uri="{9D8B030D-6E8A-4147-A177-3AD203B41FA5}">
                      <a16:colId xmlns:a16="http://schemas.microsoft.com/office/drawing/2014/main" val="2901602885"/>
                    </a:ext>
                  </a:extLst>
                </a:gridCol>
              </a:tblGrid>
              <a:tr h="370840">
                <a:tc>
                  <a:txBody>
                    <a:bodyPr/>
                    <a:lstStyle/>
                    <a:p>
                      <a:r>
                        <a:rPr lang="en-GB" dirty="0"/>
                        <a:t>Number on roll (July 2025)</a:t>
                      </a:r>
                    </a:p>
                  </a:txBody>
                  <a:tcPr/>
                </a:tc>
                <a:tc>
                  <a:txBody>
                    <a:bodyPr/>
                    <a:lstStyle/>
                    <a:p>
                      <a:r>
                        <a:rPr lang="en-GB" dirty="0"/>
                        <a:t>Number of Year 6 leavers in 2025</a:t>
                      </a:r>
                    </a:p>
                  </a:txBody>
                  <a:tcPr/>
                </a:tc>
                <a:extLst>
                  <a:ext uri="{0D108BD9-81ED-4DB2-BD59-A6C34878D82A}">
                    <a16:rowId xmlns:a16="http://schemas.microsoft.com/office/drawing/2014/main" val="1598088624"/>
                  </a:ext>
                </a:extLst>
              </a:tr>
              <a:tr h="370840">
                <a:tc>
                  <a:txBody>
                    <a:bodyPr/>
                    <a:lstStyle/>
                    <a:p>
                      <a:r>
                        <a:rPr lang="en-GB" dirty="0"/>
                        <a:t>153</a:t>
                      </a:r>
                    </a:p>
                  </a:txBody>
                  <a:tcPr/>
                </a:tc>
                <a:tc>
                  <a:txBody>
                    <a:bodyPr/>
                    <a:lstStyle/>
                    <a:p>
                      <a:endParaRPr lang="en-GB" dirty="0"/>
                    </a:p>
                  </a:txBody>
                  <a:tcPr/>
                </a:tc>
                <a:extLst>
                  <a:ext uri="{0D108BD9-81ED-4DB2-BD59-A6C34878D82A}">
                    <a16:rowId xmlns:a16="http://schemas.microsoft.com/office/drawing/2014/main" val="886108597"/>
                  </a:ext>
                </a:extLst>
              </a:tr>
            </a:tbl>
          </a:graphicData>
        </a:graphic>
      </p:graphicFrame>
      <p:pic>
        <p:nvPicPr>
          <p:cNvPr id="7" name="Picture 6" descr="A cartoon of a child&#10;&#10;AI-generated content may be incorrect.">
            <a:extLst>
              <a:ext uri="{FF2B5EF4-FFF2-40B4-BE49-F238E27FC236}">
                <a16:creationId xmlns:a16="http://schemas.microsoft.com/office/drawing/2014/main" id="{361E50E4-2799-5C26-A4D2-8AA248FA9F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176651">
            <a:off x="11165277" y="292234"/>
            <a:ext cx="698776" cy="156633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A cartoon of a child&#10;&#10;AI-generated content may be incorrect.">
            <a:extLst>
              <a:ext uri="{FF2B5EF4-FFF2-40B4-BE49-F238E27FC236}">
                <a16:creationId xmlns:a16="http://schemas.microsoft.com/office/drawing/2014/main" id="{9CB93B63-6479-B9A4-393F-48D852EE89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25403">
            <a:off x="9843245" y="190411"/>
            <a:ext cx="935026" cy="13985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746471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057E2-C109-05F9-0208-0134190E5F05}"/>
              </a:ext>
            </a:extLst>
          </p:cNvPr>
          <p:cNvSpPr>
            <a:spLocks noGrp="1"/>
          </p:cNvSpPr>
          <p:nvPr>
            <p:ph type="title"/>
          </p:nvPr>
        </p:nvSpPr>
        <p:spPr>
          <a:xfrm>
            <a:off x="2481517" y="1114736"/>
            <a:ext cx="8596668" cy="1722120"/>
          </a:xfrm>
        </p:spPr>
        <p:txBody>
          <a:bodyPr>
            <a:normAutofit fontScale="90000"/>
          </a:bodyPr>
          <a:lstStyle/>
          <a:p>
            <a:r>
              <a:rPr lang="en-GB" dirty="0"/>
              <a:t>Governing Body</a:t>
            </a:r>
            <a:br>
              <a:rPr lang="en-GB" dirty="0"/>
            </a:br>
            <a:r>
              <a:rPr lang="en-GB" sz="1300" dirty="0">
                <a:solidFill>
                  <a:schemeClr val="tx1"/>
                </a:solidFill>
              </a:rPr>
              <a:t>The Governing Body has a key role in supporting and challenging the school on its</a:t>
            </a:r>
            <a:br>
              <a:rPr lang="en-GB" sz="1300" dirty="0">
                <a:solidFill>
                  <a:schemeClr val="tx1"/>
                </a:solidFill>
              </a:rPr>
            </a:br>
            <a:r>
              <a:rPr lang="en-GB" sz="1300" dirty="0">
                <a:solidFill>
                  <a:schemeClr val="tx1"/>
                </a:solidFill>
              </a:rPr>
              <a:t>standards and provision. Members have opportunities to visit the school throughout</a:t>
            </a:r>
            <a:br>
              <a:rPr lang="en-GB" sz="1300" dirty="0">
                <a:solidFill>
                  <a:schemeClr val="tx1"/>
                </a:solidFill>
              </a:rPr>
            </a:br>
            <a:r>
              <a:rPr lang="en-GB" sz="1300" dirty="0">
                <a:solidFill>
                  <a:schemeClr val="tx1"/>
                </a:solidFill>
              </a:rPr>
              <a:t>the year, to visit classes and to speak with staff and pupils.</a:t>
            </a:r>
            <a:br>
              <a:rPr lang="en-GB" sz="1300" dirty="0">
                <a:solidFill>
                  <a:schemeClr val="tx1"/>
                </a:solidFill>
              </a:rPr>
            </a:br>
            <a:r>
              <a:rPr lang="en-GB" sz="1300" dirty="0">
                <a:solidFill>
                  <a:schemeClr val="tx1"/>
                </a:solidFill>
              </a:rPr>
              <a:t>You may contact the GB by addressing any correspondence to the Chair</a:t>
            </a:r>
            <a:br>
              <a:rPr lang="en-GB" sz="1300" dirty="0">
                <a:solidFill>
                  <a:schemeClr val="tx1"/>
                </a:solidFill>
              </a:rPr>
            </a:br>
            <a:r>
              <a:rPr lang="en-GB" sz="1300" dirty="0">
                <a:solidFill>
                  <a:schemeClr val="tx1"/>
                </a:solidFill>
              </a:rPr>
              <a:t>c/o Blaengwrach Primary. </a:t>
            </a:r>
            <a:br>
              <a:rPr lang="en-GB" sz="1300" dirty="0">
                <a:solidFill>
                  <a:schemeClr val="tx1"/>
                </a:solidFill>
              </a:rPr>
            </a:br>
            <a:endParaRPr lang="en-GB" sz="1300" dirty="0">
              <a:solidFill>
                <a:schemeClr val="tx1"/>
              </a:solidFill>
            </a:endParaRPr>
          </a:p>
        </p:txBody>
      </p:sp>
      <p:graphicFrame>
        <p:nvGraphicFramePr>
          <p:cNvPr id="4" name="Content Placeholder 3">
            <a:extLst>
              <a:ext uri="{FF2B5EF4-FFF2-40B4-BE49-F238E27FC236}">
                <a16:creationId xmlns:a16="http://schemas.microsoft.com/office/drawing/2014/main" id="{CA6A6652-F25C-CC56-FAEA-A65DA0B75FF4}"/>
              </a:ext>
            </a:extLst>
          </p:cNvPr>
          <p:cNvGraphicFramePr>
            <a:graphicFrameLocks noGrp="1"/>
          </p:cNvGraphicFramePr>
          <p:nvPr>
            <p:ph idx="1"/>
            <p:extLst>
              <p:ext uri="{D42A27DB-BD31-4B8C-83A1-F6EECF244321}">
                <p14:modId xmlns:p14="http://schemas.microsoft.com/office/powerpoint/2010/main" val="2221612500"/>
              </p:ext>
            </p:extLst>
          </p:nvPr>
        </p:nvGraphicFramePr>
        <p:xfrm>
          <a:off x="2597020" y="2708646"/>
          <a:ext cx="5312520" cy="3881434"/>
        </p:xfrm>
        <a:graphic>
          <a:graphicData uri="http://schemas.openxmlformats.org/drawingml/2006/table">
            <a:tbl>
              <a:tblPr firstRow="1" firstCol="1" bandRow="1">
                <a:tableStyleId>{5C22544A-7EE6-4342-B048-85BDC9FD1C3A}</a:tableStyleId>
              </a:tblPr>
              <a:tblGrid>
                <a:gridCol w="1607248">
                  <a:extLst>
                    <a:ext uri="{9D8B030D-6E8A-4147-A177-3AD203B41FA5}">
                      <a16:colId xmlns:a16="http://schemas.microsoft.com/office/drawing/2014/main" val="1946559197"/>
                    </a:ext>
                  </a:extLst>
                </a:gridCol>
                <a:gridCol w="1518873">
                  <a:extLst>
                    <a:ext uri="{9D8B030D-6E8A-4147-A177-3AD203B41FA5}">
                      <a16:colId xmlns:a16="http://schemas.microsoft.com/office/drawing/2014/main" val="223475678"/>
                    </a:ext>
                  </a:extLst>
                </a:gridCol>
                <a:gridCol w="1148287">
                  <a:extLst>
                    <a:ext uri="{9D8B030D-6E8A-4147-A177-3AD203B41FA5}">
                      <a16:colId xmlns:a16="http://schemas.microsoft.com/office/drawing/2014/main" val="307655711"/>
                    </a:ext>
                  </a:extLst>
                </a:gridCol>
                <a:gridCol w="1038112">
                  <a:extLst>
                    <a:ext uri="{9D8B030D-6E8A-4147-A177-3AD203B41FA5}">
                      <a16:colId xmlns:a16="http://schemas.microsoft.com/office/drawing/2014/main" val="3971401293"/>
                    </a:ext>
                  </a:extLst>
                </a:gridCol>
              </a:tblGrid>
              <a:tr h="365284">
                <a:tc>
                  <a:txBody>
                    <a:bodyPr/>
                    <a:lstStyle/>
                    <a:p>
                      <a:pPr marL="106680" marR="99695" indent="-6350">
                        <a:lnSpc>
                          <a:spcPct val="107000"/>
                        </a:lnSpc>
                        <a:spcAft>
                          <a:spcPts val="1005"/>
                        </a:spcAft>
                        <a:buNone/>
                      </a:pPr>
                      <a:r>
                        <a:rPr lang="en-GB" sz="1000" kern="100">
                          <a:effectLst/>
                        </a:rPr>
                        <a:t>GOVERNOR STATUS </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nchor="ctr"/>
                </a:tc>
                <a:tc>
                  <a:txBody>
                    <a:bodyPr/>
                    <a:lstStyle/>
                    <a:p>
                      <a:pPr marL="114300" marR="26035" indent="-6350" algn="ctr">
                        <a:lnSpc>
                          <a:spcPct val="107000"/>
                        </a:lnSpc>
                        <a:spcAft>
                          <a:spcPts val="1005"/>
                        </a:spcAft>
                        <a:buNone/>
                      </a:pPr>
                      <a:r>
                        <a:rPr lang="en-GB" sz="1000" kern="100" dirty="0">
                          <a:effectLst/>
                        </a:rPr>
                        <a:t>NAME </a:t>
                      </a:r>
                      <a:endParaRPr lang="en-GB" sz="1000" kern="100" dirty="0">
                        <a:solidFill>
                          <a:srgbClr val="000000"/>
                        </a:solidFill>
                        <a:effectLst/>
                        <a:latin typeface="Times New Roman" panose="02020603050405020304" pitchFamily="18" charset="0"/>
                        <a:ea typeface="Times New Roman" panose="02020603050405020304" pitchFamily="18" charset="0"/>
                      </a:endParaRPr>
                    </a:p>
                  </a:txBody>
                  <a:tcPr marL="24156" marR="0" marT="43598" marB="0" anchor="ctr"/>
                </a:tc>
                <a:tc>
                  <a:txBody>
                    <a:bodyPr/>
                    <a:lstStyle/>
                    <a:p>
                      <a:pPr marL="48895" marR="99695" indent="-6350" algn="just">
                        <a:lnSpc>
                          <a:spcPct val="107000"/>
                        </a:lnSpc>
                        <a:spcAft>
                          <a:spcPts val="1005"/>
                        </a:spcAft>
                        <a:buNone/>
                      </a:pPr>
                      <a:r>
                        <a:rPr lang="en-GB" sz="1000" kern="100">
                          <a:effectLst/>
                        </a:rPr>
                        <a:t>DATE ELECTED </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nchor="ctr"/>
                </a:tc>
                <a:tc>
                  <a:txBody>
                    <a:bodyPr/>
                    <a:lstStyle/>
                    <a:p>
                      <a:pPr marL="56515" marR="99695" indent="-6350">
                        <a:lnSpc>
                          <a:spcPct val="107000"/>
                        </a:lnSpc>
                        <a:spcAft>
                          <a:spcPts val="1005"/>
                        </a:spcAft>
                        <a:buNone/>
                      </a:pPr>
                      <a:r>
                        <a:rPr lang="en-GB" sz="1000" kern="100">
                          <a:effectLst/>
                        </a:rPr>
                        <a:t>OFFICE ENDS </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nchor="ctr"/>
                </a:tc>
                <a:extLst>
                  <a:ext uri="{0D108BD9-81ED-4DB2-BD59-A6C34878D82A}">
                    <a16:rowId xmlns:a16="http://schemas.microsoft.com/office/drawing/2014/main" val="3706603202"/>
                  </a:ext>
                </a:extLst>
              </a:tr>
              <a:tr h="377067">
                <a:tc rowSpan="3">
                  <a:txBody>
                    <a:bodyPr/>
                    <a:lstStyle/>
                    <a:p>
                      <a:pPr marL="114300" marR="25400" indent="-6350" algn="ctr">
                        <a:lnSpc>
                          <a:spcPct val="107000"/>
                        </a:lnSpc>
                        <a:spcAft>
                          <a:spcPts val="1005"/>
                        </a:spcAft>
                        <a:buNone/>
                      </a:pPr>
                      <a:r>
                        <a:rPr lang="en-GB" sz="1000" kern="100">
                          <a:effectLst/>
                        </a:rPr>
                        <a:t>LA </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nchor="ctr"/>
                </a:tc>
                <a:tc>
                  <a:txBody>
                    <a:bodyPr/>
                    <a:lstStyle/>
                    <a:p>
                      <a:pPr marL="1270" marR="99695" indent="-6350">
                        <a:lnSpc>
                          <a:spcPct val="107000"/>
                        </a:lnSpc>
                        <a:spcAft>
                          <a:spcPts val="105"/>
                        </a:spcAft>
                        <a:buNone/>
                      </a:pPr>
                      <a:r>
                        <a:rPr lang="en-GB" sz="1000" kern="100">
                          <a:effectLst/>
                        </a:rPr>
                        <a:t>Mrs Sharon Davies </a:t>
                      </a:r>
                    </a:p>
                    <a:p>
                      <a:pPr marL="1270" marR="99695" indent="-6350">
                        <a:lnSpc>
                          <a:spcPct val="107000"/>
                        </a:lnSpc>
                        <a:spcAft>
                          <a:spcPts val="1005"/>
                        </a:spcAft>
                        <a:buNone/>
                      </a:pPr>
                      <a:r>
                        <a:rPr lang="en-GB" sz="1000" kern="100">
                          <a:effectLst/>
                        </a:rPr>
                        <a:t>Vice Chairperson</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tc>
                <a:tc>
                  <a:txBody>
                    <a:bodyPr/>
                    <a:lstStyle/>
                    <a:p>
                      <a:pPr marL="114300" marR="28575" indent="-6350" algn="ctr">
                        <a:lnSpc>
                          <a:spcPct val="107000"/>
                        </a:lnSpc>
                        <a:spcAft>
                          <a:spcPts val="1005"/>
                        </a:spcAft>
                        <a:buNone/>
                      </a:pPr>
                      <a:r>
                        <a:rPr lang="en-GB" sz="1000" kern="100">
                          <a:effectLst/>
                        </a:rPr>
                        <a:t>01/04/23 </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nchor="ctr"/>
                </a:tc>
                <a:tc>
                  <a:txBody>
                    <a:bodyPr/>
                    <a:lstStyle/>
                    <a:p>
                      <a:pPr marL="114300" marR="29210" indent="-6350" algn="ctr">
                        <a:lnSpc>
                          <a:spcPct val="107000"/>
                        </a:lnSpc>
                        <a:spcAft>
                          <a:spcPts val="1005"/>
                        </a:spcAft>
                        <a:buNone/>
                      </a:pPr>
                      <a:r>
                        <a:rPr lang="en-GB" sz="1000" kern="100">
                          <a:effectLst/>
                        </a:rPr>
                        <a:t>31/03/27 </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nchor="ctr"/>
                </a:tc>
                <a:extLst>
                  <a:ext uri="{0D108BD9-81ED-4DB2-BD59-A6C34878D82A}">
                    <a16:rowId xmlns:a16="http://schemas.microsoft.com/office/drawing/2014/main" val="735489150"/>
                  </a:ext>
                </a:extLst>
              </a:tr>
              <a:tr h="198844">
                <a:tc vMerge="1">
                  <a:txBody>
                    <a:bodyPr/>
                    <a:lstStyle/>
                    <a:p>
                      <a:endParaRPr lang="en-GB"/>
                    </a:p>
                  </a:txBody>
                  <a:tcPr/>
                </a:tc>
                <a:tc>
                  <a:txBody>
                    <a:bodyPr/>
                    <a:lstStyle/>
                    <a:p>
                      <a:pPr marL="1270" marR="99695" indent="-6350">
                        <a:lnSpc>
                          <a:spcPct val="107000"/>
                        </a:lnSpc>
                        <a:spcAft>
                          <a:spcPts val="1005"/>
                        </a:spcAft>
                        <a:buNone/>
                      </a:pPr>
                      <a:r>
                        <a:rPr lang="en-GB" sz="1000" kern="100">
                          <a:effectLst/>
                        </a:rPr>
                        <a:t>Vacancy</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tc>
                <a:tc>
                  <a:txBody>
                    <a:bodyPr/>
                    <a:lstStyle/>
                    <a:p>
                      <a:pPr marL="114300" marR="30480" indent="-6350" algn="ctr">
                        <a:lnSpc>
                          <a:spcPct val="107000"/>
                        </a:lnSpc>
                        <a:spcAft>
                          <a:spcPts val="1005"/>
                        </a:spcAft>
                        <a:buNone/>
                      </a:pPr>
                      <a:r>
                        <a:rPr lang="en-GB" sz="1000" kern="100">
                          <a:effectLst/>
                        </a:rPr>
                        <a:t> </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tc>
                <a:tc>
                  <a:txBody>
                    <a:bodyPr/>
                    <a:lstStyle/>
                    <a:p>
                      <a:pPr marL="114300" marR="27940" indent="-6350" algn="ctr">
                        <a:lnSpc>
                          <a:spcPct val="107000"/>
                        </a:lnSpc>
                        <a:spcAft>
                          <a:spcPts val="1005"/>
                        </a:spcAft>
                        <a:buNone/>
                      </a:pPr>
                      <a:r>
                        <a:rPr lang="en-GB" sz="1000" kern="100">
                          <a:effectLst/>
                        </a:rPr>
                        <a:t> </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tc>
                <a:extLst>
                  <a:ext uri="{0D108BD9-81ED-4DB2-BD59-A6C34878D82A}">
                    <a16:rowId xmlns:a16="http://schemas.microsoft.com/office/drawing/2014/main" val="2091840067"/>
                  </a:ext>
                </a:extLst>
              </a:tr>
              <a:tr h="198844">
                <a:tc vMerge="1">
                  <a:txBody>
                    <a:bodyPr/>
                    <a:lstStyle/>
                    <a:p>
                      <a:endParaRPr lang="en-GB"/>
                    </a:p>
                  </a:txBody>
                  <a:tcPr/>
                </a:tc>
                <a:tc>
                  <a:txBody>
                    <a:bodyPr/>
                    <a:lstStyle/>
                    <a:p>
                      <a:pPr marL="1270" marR="99695" indent="-6350">
                        <a:lnSpc>
                          <a:spcPct val="107000"/>
                        </a:lnSpc>
                        <a:spcAft>
                          <a:spcPts val="1005"/>
                        </a:spcAft>
                        <a:buNone/>
                      </a:pPr>
                      <a:r>
                        <a:rPr lang="en-GB" sz="1000" kern="100">
                          <a:effectLst/>
                        </a:rPr>
                        <a:t>Cllr Hayley Davies </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tc>
                <a:tc>
                  <a:txBody>
                    <a:bodyPr/>
                    <a:lstStyle/>
                    <a:p>
                      <a:pPr marL="114300" marR="27940" indent="-6350" algn="ctr">
                        <a:lnSpc>
                          <a:spcPct val="107000"/>
                        </a:lnSpc>
                        <a:spcAft>
                          <a:spcPts val="1005"/>
                        </a:spcAft>
                        <a:buNone/>
                      </a:pPr>
                      <a:r>
                        <a:rPr lang="en-GB" sz="1000" kern="100">
                          <a:effectLst/>
                        </a:rPr>
                        <a:t>27/09/22 </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tc>
                <a:tc>
                  <a:txBody>
                    <a:bodyPr/>
                    <a:lstStyle/>
                    <a:p>
                      <a:pPr marL="114300" marR="28575" indent="-6350" algn="ctr">
                        <a:lnSpc>
                          <a:spcPct val="107000"/>
                        </a:lnSpc>
                        <a:spcAft>
                          <a:spcPts val="1005"/>
                        </a:spcAft>
                        <a:buNone/>
                      </a:pPr>
                      <a:r>
                        <a:rPr lang="en-GB" sz="1000" kern="100">
                          <a:effectLst/>
                        </a:rPr>
                        <a:t>26/09/26 </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tc>
                <a:extLst>
                  <a:ext uri="{0D108BD9-81ED-4DB2-BD59-A6C34878D82A}">
                    <a16:rowId xmlns:a16="http://schemas.microsoft.com/office/drawing/2014/main" val="1489795824"/>
                  </a:ext>
                </a:extLst>
              </a:tr>
              <a:tr h="198844">
                <a:tc rowSpan="4">
                  <a:txBody>
                    <a:bodyPr/>
                    <a:lstStyle/>
                    <a:p>
                      <a:pPr marL="114300" marR="27305" indent="-6350" algn="ctr">
                        <a:lnSpc>
                          <a:spcPct val="107000"/>
                        </a:lnSpc>
                        <a:spcAft>
                          <a:spcPts val="105"/>
                        </a:spcAft>
                        <a:buNone/>
                      </a:pPr>
                      <a:r>
                        <a:rPr lang="en-GB" sz="1000" kern="100" dirty="0">
                          <a:effectLst/>
                        </a:rPr>
                        <a:t>COMMUNITY </a:t>
                      </a:r>
                    </a:p>
                    <a:p>
                      <a:pPr marL="114300" marR="24765" indent="-6350" algn="ctr">
                        <a:lnSpc>
                          <a:spcPct val="107000"/>
                        </a:lnSpc>
                        <a:spcAft>
                          <a:spcPts val="105"/>
                        </a:spcAft>
                        <a:buNone/>
                      </a:pPr>
                      <a:r>
                        <a:rPr lang="en-GB" sz="1000" kern="100" dirty="0">
                          <a:effectLst/>
                        </a:rPr>
                        <a:t>(CO-OPTED) </a:t>
                      </a:r>
                    </a:p>
                    <a:p>
                      <a:pPr marL="114300" marR="25400" indent="-6350" algn="ctr">
                        <a:lnSpc>
                          <a:spcPct val="107000"/>
                        </a:lnSpc>
                        <a:spcAft>
                          <a:spcPts val="1005"/>
                        </a:spcAft>
                        <a:buNone/>
                      </a:pPr>
                      <a:r>
                        <a:rPr lang="en-GB" sz="1000" kern="100" dirty="0">
                          <a:effectLst/>
                        </a:rPr>
                        <a:t>(Minor Authority) </a:t>
                      </a:r>
                      <a:endParaRPr lang="en-GB" sz="1000" kern="100" dirty="0">
                        <a:solidFill>
                          <a:srgbClr val="000000"/>
                        </a:solidFill>
                        <a:effectLst/>
                        <a:latin typeface="Times New Roman" panose="02020603050405020304" pitchFamily="18" charset="0"/>
                        <a:ea typeface="Times New Roman" panose="02020603050405020304" pitchFamily="18" charset="0"/>
                      </a:endParaRPr>
                    </a:p>
                  </a:txBody>
                  <a:tcPr marL="24156" marR="0" marT="43598" marB="0" anchor="ctr"/>
                </a:tc>
                <a:tc>
                  <a:txBody>
                    <a:bodyPr/>
                    <a:lstStyle/>
                    <a:p>
                      <a:pPr marL="1270" marR="99695" indent="-6350">
                        <a:lnSpc>
                          <a:spcPct val="107000"/>
                        </a:lnSpc>
                        <a:spcAft>
                          <a:spcPts val="1005"/>
                        </a:spcAft>
                        <a:buNone/>
                      </a:pPr>
                      <a:r>
                        <a:rPr lang="en-GB" sz="1000" kern="100">
                          <a:effectLst/>
                        </a:rPr>
                        <a:t>Mr Ward Jones </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tc>
                <a:tc>
                  <a:txBody>
                    <a:bodyPr/>
                    <a:lstStyle/>
                    <a:p>
                      <a:pPr marL="114300" marR="29845" indent="-6350" algn="ctr">
                        <a:lnSpc>
                          <a:spcPct val="107000"/>
                        </a:lnSpc>
                        <a:spcAft>
                          <a:spcPts val="1005"/>
                        </a:spcAft>
                        <a:buNone/>
                      </a:pPr>
                      <a:r>
                        <a:rPr lang="en-GB" sz="1000" kern="100">
                          <a:effectLst/>
                        </a:rPr>
                        <a:t>05/01/24 </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tc>
                <a:tc>
                  <a:txBody>
                    <a:bodyPr/>
                    <a:lstStyle/>
                    <a:p>
                      <a:pPr marL="114300" marR="27940" indent="-6350" algn="ctr">
                        <a:lnSpc>
                          <a:spcPct val="107000"/>
                        </a:lnSpc>
                        <a:spcAft>
                          <a:spcPts val="1005"/>
                        </a:spcAft>
                        <a:buNone/>
                      </a:pPr>
                      <a:r>
                        <a:rPr lang="en-GB" sz="1000" kern="100">
                          <a:effectLst/>
                        </a:rPr>
                        <a:t>04/01/28</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tc>
                <a:extLst>
                  <a:ext uri="{0D108BD9-81ED-4DB2-BD59-A6C34878D82A}">
                    <a16:rowId xmlns:a16="http://schemas.microsoft.com/office/drawing/2014/main" val="3162125527"/>
                  </a:ext>
                </a:extLst>
              </a:tr>
              <a:tr h="377067">
                <a:tc vMerge="1">
                  <a:txBody>
                    <a:bodyPr/>
                    <a:lstStyle/>
                    <a:p>
                      <a:endParaRPr lang="en-GB"/>
                    </a:p>
                  </a:txBody>
                  <a:tcPr/>
                </a:tc>
                <a:tc>
                  <a:txBody>
                    <a:bodyPr/>
                    <a:lstStyle/>
                    <a:p>
                      <a:pPr marL="1270" marR="99695" indent="-6350">
                        <a:lnSpc>
                          <a:spcPct val="107000"/>
                        </a:lnSpc>
                        <a:spcAft>
                          <a:spcPts val="105"/>
                        </a:spcAft>
                        <a:buNone/>
                      </a:pPr>
                      <a:r>
                        <a:rPr lang="en-GB" sz="1000" kern="100">
                          <a:effectLst/>
                        </a:rPr>
                        <a:t>Mr Richard B Owen </a:t>
                      </a:r>
                    </a:p>
                    <a:p>
                      <a:pPr marL="1270" marR="99695" indent="-6350">
                        <a:lnSpc>
                          <a:spcPct val="107000"/>
                        </a:lnSpc>
                        <a:spcAft>
                          <a:spcPts val="1005"/>
                        </a:spcAft>
                        <a:buNone/>
                      </a:pPr>
                      <a:r>
                        <a:rPr lang="en-GB" sz="1000" kern="100">
                          <a:effectLst/>
                        </a:rPr>
                        <a:t>Chairperson </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tc>
                <a:tc>
                  <a:txBody>
                    <a:bodyPr/>
                    <a:lstStyle/>
                    <a:p>
                      <a:pPr marL="114300" marR="28575" indent="-6350" algn="ctr">
                        <a:lnSpc>
                          <a:spcPct val="107000"/>
                        </a:lnSpc>
                        <a:spcAft>
                          <a:spcPts val="1005"/>
                        </a:spcAft>
                        <a:buNone/>
                      </a:pPr>
                      <a:r>
                        <a:rPr lang="en-GB" sz="1000" kern="100">
                          <a:effectLst/>
                        </a:rPr>
                        <a:t>08/11/23 </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nchor="ctr"/>
                </a:tc>
                <a:tc>
                  <a:txBody>
                    <a:bodyPr/>
                    <a:lstStyle/>
                    <a:p>
                      <a:pPr marL="114300" marR="29210" indent="-6350" algn="ctr">
                        <a:lnSpc>
                          <a:spcPct val="107000"/>
                        </a:lnSpc>
                        <a:spcAft>
                          <a:spcPts val="1005"/>
                        </a:spcAft>
                        <a:buNone/>
                      </a:pPr>
                      <a:r>
                        <a:rPr lang="en-GB" sz="1000" kern="100">
                          <a:effectLst/>
                        </a:rPr>
                        <a:t>07/11/27 </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nchor="ctr"/>
                </a:tc>
                <a:extLst>
                  <a:ext uri="{0D108BD9-81ED-4DB2-BD59-A6C34878D82A}">
                    <a16:rowId xmlns:a16="http://schemas.microsoft.com/office/drawing/2014/main" val="2859985383"/>
                  </a:ext>
                </a:extLst>
              </a:tr>
              <a:tr h="198844">
                <a:tc vMerge="1">
                  <a:txBody>
                    <a:bodyPr/>
                    <a:lstStyle/>
                    <a:p>
                      <a:endParaRPr lang="en-GB"/>
                    </a:p>
                  </a:txBody>
                  <a:tcPr/>
                </a:tc>
                <a:tc>
                  <a:txBody>
                    <a:bodyPr/>
                    <a:lstStyle/>
                    <a:p>
                      <a:pPr marL="1270" marR="99695" indent="-6350">
                        <a:lnSpc>
                          <a:spcPct val="107000"/>
                        </a:lnSpc>
                        <a:spcAft>
                          <a:spcPts val="1005"/>
                        </a:spcAft>
                        <a:buNone/>
                      </a:pPr>
                      <a:r>
                        <a:rPr lang="en-GB" sz="1000" kern="100">
                          <a:effectLst/>
                        </a:rPr>
                        <a:t>Carolyn Edwards </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tc>
                <a:tc>
                  <a:txBody>
                    <a:bodyPr/>
                    <a:lstStyle/>
                    <a:p>
                      <a:pPr marL="114300" marR="27940" indent="-6350" algn="ctr">
                        <a:lnSpc>
                          <a:spcPct val="107000"/>
                        </a:lnSpc>
                        <a:spcAft>
                          <a:spcPts val="1005"/>
                        </a:spcAft>
                        <a:buNone/>
                      </a:pPr>
                      <a:r>
                        <a:rPr lang="en-GB" sz="1000" kern="100">
                          <a:effectLst/>
                        </a:rPr>
                        <a:t>30/06/23 </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tc>
                <a:tc>
                  <a:txBody>
                    <a:bodyPr/>
                    <a:lstStyle/>
                    <a:p>
                      <a:pPr marL="114300" marR="27940" indent="-6350" algn="ctr">
                        <a:lnSpc>
                          <a:spcPct val="107000"/>
                        </a:lnSpc>
                        <a:spcAft>
                          <a:spcPts val="1005"/>
                        </a:spcAft>
                        <a:buNone/>
                      </a:pPr>
                      <a:r>
                        <a:rPr lang="en-GB" sz="1000" kern="100">
                          <a:effectLst/>
                        </a:rPr>
                        <a:t>29/06/27 </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tc>
                <a:extLst>
                  <a:ext uri="{0D108BD9-81ED-4DB2-BD59-A6C34878D82A}">
                    <a16:rowId xmlns:a16="http://schemas.microsoft.com/office/drawing/2014/main" val="1401562053"/>
                  </a:ext>
                </a:extLst>
              </a:tr>
              <a:tr h="198844">
                <a:tc vMerge="1">
                  <a:txBody>
                    <a:bodyPr/>
                    <a:lstStyle/>
                    <a:p>
                      <a:endParaRPr lang="en-GB"/>
                    </a:p>
                  </a:txBody>
                  <a:tcPr/>
                </a:tc>
                <a:tc>
                  <a:txBody>
                    <a:bodyPr/>
                    <a:lstStyle/>
                    <a:p>
                      <a:pPr marL="1270" marR="99695" indent="-6350">
                        <a:lnSpc>
                          <a:spcPct val="107000"/>
                        </a:lnSpc>
                        <a:spcAft>
                          <a:spcPts val="1005"/>
                        </a:spcAft>
                        <a:buNone/>
                      </a:pPr>
                      <a:r>
                        <a:rPr lang="en-GB" sz="1000" kern="100">
                          <a:effectLst/>
                        </a:rPr>
                        <a:t>Mr Jamie Ellson </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tc>
                <a:tc>
                  <a:txBody>
                    <a:bodyPr/>
                    <a:lstStyle/>
                    <a:p>
                      <a:pPr marL="5715" marR="99695" indent="-6350" algn="ctr">
                        <a:lnSpc>
                          <a:spcPct val="107000"/>
                        </a:lnSpc>
                        <a:spcAft>
                          <a:spcPts val="1005"/>
                        </a:spcAft>
                        <a:buNone/>
                      </a:pPr>
                      <a:r>
                        <a:rPr lang="en-GB" sz="1000" kern="100">
                          <a:effectLst/>
                        </a:rPr>
                        <a:t> 03/07/24</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tc>
                <a:tc>
                  <a:txBody>
                    <a:bodyPr/>
                    <a:lstStyle/>
                    <a:p>
                      <a:pPr marL="114300" marR="99695" indent="-6350" algn="ctr">
                        <a:lnSpc>
                          <a:spcPct val="107000"/>
                        </a:lnSpc>
                        <a:spcAft>
                          <a:spcPts val="1005"/>
                        </a:spcAft>
                        <a:buNone/>
                      </a:pPr>
                      <a:r>
                        <a:rPr lang="en-GB" sz="1000" kern="100">
                          <a:effectLst/>
                        </a:rPr>
                        <a:t>02/07/28</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tc>
                <a:extLst>
                  <a:ext uri="{0D108BD9-81ED-4DB2-BD59-A6C34878D82A}">
                    <a16:rowId xmlns:a16="http://schemas.microsoft.com/office/drawing/2014/main" val="574778294"/>
                  </a:ext>
                </a:extLst>
              </a:tr>
              <a:tr h="198844">
                <a:tc rowSpan="4">
                  <a:txBody>
                    <a:bodyPr/>
                    <a:lstStyle/>
                    <a:p>
                      <a:pPr marL="114300" marR="25400" indent="-6350" algn="ctr">
                        <a:lnSpc>
                          <a:spcPct val="107000"/>
                        </a:lnSpc>
                        <a:spcAft>
                          <a:spcPts val="1005"/>
                        </a:spcAft>
                        <a:buNone/>
                      </a:pPr>
                      <a:r>
                        <a:rPr lang="en-GB" sz="1000" kern="100">
                          <a:effectLst/>
                        </a:rPr>
                        <a:t>PARENT </a:t>
                      </a:r>
                    </a:p>
                    <a:p>
                      <a:pPr marL="7620" marR="99695" indent="-6350" algn="ctr">
                        <a:lnSpc>
                          <a:spcPct val="107000"/>
                        </a:lnSpc>
                        <a:spcAft>
                          <a:spcPts val="1005"/>
                        </a:spcAft>
                        <a:buNone/>
                      </a:pPr>
                      <a:r>
                        <a:rPr lang="en-GB" sz="1000" kern="100">
                          <a:effectLst/>
                        </a:rPr>
                        <a:t> </a:t>
                      </a:r>
                    </a:p>
                    <a:p>
                      <a:pPr marL="7620" marR="99695" indent="-6350" algn="ctr">
                        <a:lnSpc>
                          <a:spcPct val="107000"/>
                        </a:lnSpc>
                        <a:spcAft>
                          <a:spcPts val="1005"/>
                        </a:spcAft>
                        <a:buNone/>
                      </a:pPr>
                      <a:r>
                        <a:rPr lang="en-GB" sz="1000" kern="100">
                          <a:effectLst/>
                        </a:rPr>
                        <a:t> </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nchor="ctr"/>
                </a:tc>
                <a:tc>
                  <a:txBody>
                    <a:bodyPr/>
                    <a:lstStyle/>
                    <a:p>
                      <a:pPr marL="1270" marR="99695" indent="-6350">
                        <a:lnSpc>
                          <a:spcPct val="107000"/>
                        </a:lnSpc>
                        <a:spcAft>
                          <a:spcPts val="1005"/>
                        </a:spcAft>
                        <a:buNone/>
                      </a:pPr>
                      <a:r>
                        <a:rPr lang="en-GB" sz="1000" kern="100">
                          <a:effectLst/>
                        </a:rPr>
                        <a:t>Miss Ffion Edwards</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tc>
                <a:tc>
                  <a:txBody>
                    <a:bodyPr/>
                    <a:lstStyle/>
                    <a:p>
                      <a:pPr marL="114300" marR="29845" indent="-6350" algn="ctr">
                        <a:lnSpc>
                          <a:spcPct val="107000"/>
                        </a:lnSpc>
                        <a:spcAft>
                          <a:spcPts val="1005"/>
                        </a:spcAft>
                        <a:buNone/>
                      </a:pPr>
                      <a:r>
                        <a:rPr lang="en-GB" sz="1000" kern="100" dirty="0">
                          <a:effectLst/>
                        </a:rPr>
                        <a:t>03/10/25</a:t>
                      </a:r>
                      <a:endParaRPr lang="en-GB" sz="1000" kern="100" dirty="0">
                        <a:solidFill>
                          <a:srgbClr val="000000"/>
                        </a:solidFill>
                        <a:effectLst/>
                        <a:latin typeface="Times New Roman" panose="02020603050405020304" pitchFamily="18" charset="0"/>
                        <a:ea typeface="Times New Roman" panose="02020603050405020304" pitchFamily="18" charset="0"/>
                      </a:endParaRPr>
                    </a:p>
                  </a:txBody>
                  <a:tcPr marL="24156" marR="0" marT="43598" marB="0"/>
                </a:tc>
                <a:tc>
                  <a:txBody>
                    <a:bodyPr/>
                    <a:lstStyle/>
                    <a:p>
                      <a:pPr marL="114300" marR="27940" indent="-6350" algn="ctr">
                        <a:lnSpc>
                          <a:spcPct val="107000"/>
                        </a:lnSpc>
                        <a:spcAft>
                          <a:spcPts val="1005"/>
                        </a:spcAft>
                        <a:buNone/>
                      </a:pPr>
                      <a:r>
                        <a:rPr lang="en-GB" sz="1000" kern="100">
                          <a:effectLst/>
                        </a:rPr>
                        <a:t>02/10/29</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tc>
                <a:extLst>
                  <a:ext uri="{0D108BD9-81ED-4DB2-BD59-A6C34878D82A}">
                    <a16:rowId xmlns:a16="http://schemas.microsoft.com/office/drawing/2014/main" val="175486610"/>
                  </a:ext>
                </a:extLst>
              </a:tr>
              <a:tr h="198844">
                <a:tc vMerge="1">
                  <a:txBody>
                    <a:bodyPr/>
                    <a:lstStyle/>
                    <a:p>
                      <a:endParaRPr lang="en-GB"/>
                    </a:p>
                  </a:txBody>
                  <a:tcPr/>
                </a:tc>
                <a:tc>
                  <a:txBody>
                    <a:bodyPr/>
                    <a:lstStyle/>
                    <a:p>
                      <a:pPr marL="1270" marR="99695" indent="-6350">
                        <a:lnSpc>
                          <a:spcPct val="107000"/>
                        </a:lnSpc>
                        <a:spcAft>
                          <a:spcPts val="1005"/>
                        </a:spcAft>
                        <a:buNone/>
                      </a:pPr>
                      <a:r>
                        <a:rPr lang="en-GB" sz="1000" kern="100">
                          <a:effectLst/>
                        </a:rPr>
                        <a:t>Mrs Grace Wild </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tc>
                <a:tc>
                  <a:txBody>
                    <a:bodyPr/>
                    <a:lstStyle/>
                    <a:p>
                      <a:pPr marL="114300" marR="28575" indent="-6350" algn="ctr">
                        <a:lnSpc>
                          <a:spcPct val="107000"/>
                        </a:lnSpc>
                        <a:spcAft>
                          <a:spcPts val="1005"/>
                        </a:spcAft>
                        <a:buNone/>
                      </a:pPr>
                      <a:r>
                        <a:rPr lang="en-GB" sz="1000" kern="100">
                          <a:effectLst/>
                        </a:rPr>
                        <a:t>03/02/23 </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tc>
                <a:tc>
                  <a:txBody>
                    <a:bodyPr/>
                    <a:lstStyle/>
                    <a:p>
                      <a:pPr marL="114300" marR="28575" indent="-6350" algn="ctr">
                        <a:lnSpc>
                          <a:spcPct val="107000"/>
                        </a:lnSpc>
                        <a:spcAft>
                          <a:spcPts val="1005"/>
                        </a:spcAft>
                        <a:buNone/>
                      </a:pPr>
                      <a:r>
                        <a:rPr lang="en-GB" sz="1000" kern="100">
                          <a:effectLst/>
                        </a:rPr>
                        <a:t>02/02/27 </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tc>
                <a:extLst>
                  <a:ext uri="{0D108BD9-81ED-4DB2-BD59-A6C34878D82A}">
                    <a16:rowId xmlns:a16="http://schemas.microsoft.com/office/drawing/2014/main" val="2531344271"/>
                  </a:ext>
                </a:extLst>
              </a:tr>
              <a:tr h="198844">
                <a:tc vMerge="1">
                  <a:txBody>
                    <a:bodyPr/>
                    <a:lstStyle/>
                    <a:p>
                      <a:endParaRPr lang="en-GB"/>
                    </a:p>
                  </a:txBody>
                  <a:tcPr/>
                </a:tc>
                <a:tc>
                  <a:txBody>
                    <a:bodyPr/>
                    <a:lstStyle/>
                    <a:p>
                      <a:pPr marL="1270" marR="99695" indent="-6350">
                        <a:lnSpc>
                          <a:spcPct val="107000"/>
                        </a:lnSpc>
                        <a:spcAft>
                          <a:spcPts val="1005"/>
                        </a:spcAft>
                        <a:buNone/>
                      </a:pPr>
                      <a:r>
                        <a:rPr lang="en-GB" sz="1000" kern="100">
                          <a:effectLst/>
                        </a:rPr>
                        <a:t>Miss Niamh Chammings</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tc>
                <a:tc>
                  <a:txBody>
                    <a:bodyPr/>
                    <a:lstStyle/>
                    <a:p>
                      <a:pPr marL="114300" marR="28575" indent="-6350" algn="ctr">
                        <a:lnSpc>
                          <a:spcPct val="107000"/>
                        </a:lnSpc>
                        <a:spcAft>
                          <a:spcPts val="1005"/>
                        </a:spcAft>
                        <a:buNone/>
                      </a:pPr>
                      <a:r>
                        <a:rPr lang="en-GB" sz="1000" kern="100">
                          <a:effectLst/>
                        </a:rPr>
                        <a:t>15/05/24</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tc>
                <a:tc>
                  <a:txBody>
                    <a:bodyPr/>
                    <a:lstStyle/>
                    <a:p>
                      <a:pPr marL="114300" marR="28575" indent="-6350" algn="ctr">
                        <a:lnSpc>
                          <a:spcPct val="107000"/>
                        </a:lnSpc>
                        <a:spcAft>
                          <a:spcPts val="1005"/>
                        </a:spcAft>
                        <a:buNone/>
                      </a:pPr>
                      <a:r>
                        <a:rPr lang="en-GB" sz="1000" kern="100">
                          <a:effectLst/>
                        </a:rPr>
                        <a:t>14/05/28</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tc>
                <a:extLst>
                  <a:ext uri="{0D108BD9-81ED-4DB2-BD59-A6C34878D82A}">
                    <a16:rowId xmlns:a16="http://schemas.microsoft.com/office/drawing/2014/main" val="1073611928"/>
                  </a:ext>
                </a:extLst>
              </a:tr>
              <a:tr h="198844">
                <a:tc vMerge="1">
                  <a:txBody>
                    <a:bodyPr/>
                    <a:lstStyle/>
                    <a:p>
                      <a:endParaRPr lang="en-GB"/>
                    </a:p>
                  </a:txBody>
                  <a:tcPr/>
                </a:tc>
                <a:tc>
                  <a:txBody>
                    <a:bodyPr/>
                    <a:lstStyle/>
                    <a:p>
                      <a:pPr marL="1270" marR="99695" indent="-6350">
                        <a:lnSpc>
                          <a:spcPct val="107000"/>
                        </a:lnSpc>
                        <a:spcAft>
                          <a:spcPts val="1005"/>
                        </a:spcAft>
                        <a:buNone/>
                      </a:pPr>
                      <a:r>
                        <a:rPr lang="en-GB" sz="1000" kern="100">
                          <a:effectLst/>
                        </a:rPr>
                        <a:t>Vacancy</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tc>
                <a:tc>
                  <a:txBody>
                    <a:bodyPr/>
                    <a:lstStyle/>
                    <a:p>
                      <a:pPr marL="114300" marR="27940" indent="-6350" algn="ctr">
                        <a:lnSpc>
                          <a:spcPct val="107000"/>
                        </a:lnSpc>
                        <a:spcAft>
                          <a:spcPts val="1005"/>
                        </a:spcAft>
                        <a:buNone/>
                      </a:pPr>
                      <a:r>
                        <a:rPr lang="en-GB" sz="1000" kern="100">
                          <a:effectLst/>
                        </a:rPr>
                        <a:t> </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tc>
                <a:tc>
                  <a:txBody>
                    <a:bodyPr/>
                    <a:lstStyle/>
                    <a:p>
                      <a:pPr marL="114300" marR="27940" indent="-6350" algn="ctr">
                        <a:lnSpc>
                          <a:spcPct val="107000"/>
                        </a:lnSpc>
                        <a:spcAft>
                          <a:spcPts val="1005"/>
                        </a:spcAft>
                        <a:buNone/>
                      </a:pPr>
                      <a:r>
                        <a:rPr lang="en-GB" sz="1000" kern="100">
                          <a:effectLst/>
                        </a:rPr>
                        <a:t> </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tc>
                <a:extLst>
                  <a:ext uri="{0D108BD9-81ED-4DB2-BD59-A6C34878D82A}">
                    <a16:rowId xmlns:a16="http://schemas.microsoft.com/office/drawing/2014/main" val="1319355421"/>
                  </a:ext>
                </a:extLst>
              </a:tr>
              <a:tr h="417130">
                <a:tc>
                  <a:txBody>
                    <a:bodyPr/>
                    <a:lstStyle/>
                    <a:p>
                      <a:pPr marL="114300" marR="27305" indent="-6350" algn="ctr">
                        <a:lnSpc>
                          <a:spcPct val="107000"/>
                        </a:lnSpc>
                        <a:spcAft>
                          <a:spcPts val="105"/>
                        </a:spcAft>
                        <a:buNone/>
                      </a:pPr>
                      <a:r>
                        <a:rPr lang="en-GB" sz="1000" kern="100">
                          <a:effectLst/>
                        </a:rPr>
                        <a:t>HEAD TEACHER </a:t>
                      </a:r>
                    </a:p>
                    <a:p>
                      <a:pPr marL="114300" marR="24765" indent="-6350" algn="ctr">
                        <a:lnSpc>
                          <a:spcPct val="107000"/>
                        </a:lnSpc>
                        <a:spcAft>
                          <a:spcPts val="1005"/>
                        </a:spcAft>
                        <a:buNone/>
                      </a:pPr>
                      <a:r>
                        <a:rPr lang="en-GB" sz="1000" kern="100">
                          <a:effectLst/>
                        </a:rPr>
                        <a:t>(Voting) </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tc>
                <a:tc>
                  <a:txBody>
                    <a:bodyPr/>
                    <a:lstStyle/>
                    <a:p>
                      <a:pPr marL="1270" marR="99695" indent="-6350">
                        <a:lnSpc>
                          <a:spcPct val="107000"/>
                        </a:lnSpc>
                        <a:spcAft>
                          <a:spcPts val="1005"/>
                        </a:spcAft>
                        <a:buNone/>
                      </a:pPr>
                      <a:r>
                        <a:rPr lang="en-GB" sz="1000" kern="100">
                          <a:effectLst/>
                        </a:rPr>
                        <a:t>Mrs Louise Williams </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nchor="ctr"/>
                </a:tc>
                <a:tc>
                  <a:txBody>
                    <a:bodyPr/>
                    <a:lstStyle/>
                    <a:p>
                      <a:pPr marL="114300" marR="24765" indent="-6350" algn="ctr">
                        <a:lnSpc>
                          <a:spcPct val="107000"/>
                        </a:lnSpc>
                        <a:spcAft>
                          <a:spcPts val="1005"/>
                        </a:spcAft>
                        <a:buNone/>
                      </a:pPr>
                      <a:r>
                        <a:rPr lang="en-GB" sz="1000" kern="100">
                          <a:effectLst/>
                        </a:rPr>
                        <a:t>01/09/2023 </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nchor="ctr"/>
                </a:tc>
                <a:tc>
                  <a:txBody>
                    <a:bodyPr/>
                    <a:lstStyle/>
                    <a:p>
                      <a:pPr marL="114300" marR="27305" indent="-6350" algn="ctr">
                        <a:lnSpc>
                          <a:spcPct val="107000"/>
                        </a:lnSpc>
                        <a:spcAft>
                          <a:spcPts val="1005"/>
                        </a:spcAft>
                        <a:buNone/>
                      </a:pPr>
                      <a:r>
                        <a:rPr lang="en-GB" sz="1000" kern="100">
                          <a:effectLst/>
                        </a:rPr>
                        <a:t>--- </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nchor="ctr"/>
                </a:tc>
                <a:extLst>
                  <a:ext uri="{0D108BD9-81ED-4DB2-BD59-A6C34878D82A}">
                    <a16:rowId xmlns:a16="http://schemas.microsoft.com/office/drawing/2014/main" val="3622679181"/>
                  </a:ext>
                </a:extLst>
              </a:tr>
              <a:tr h="198844">
                <a:tc>
                  <a:txBody>
                    <a:bodyPr/>
                    <a:lstStyle/>
                    <a:p>
                      <a:pPr marL="7620" marR="99695" indent="-6350" algn="just">
                        <a:lnSpc>
                          <a:spcPct val="107000"/>
                        </a:lnSpc>
                        <a:spcAft>
                          <a:spcPts val="1005"/>
                        </a:spcAft>
                        <a:buNone/>
                      </a:pPr>
                      <a:r>
                        <a:rPr lang="en-GB" sz="1000" kern="100">
                          <a:effectLst/>
                        </a:rPr>
                        <a:t>NON-TEACHING STAFF </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tc>
                <a:tc>
                  <a:txBody>
                    <a:bodyPr/>
                    <a:lstStyle/>
                    <a:p>
                      <a:pPr marL="1270" marR="99695" indent="-6350">
                        <a:lnSpc>
                          <a:spcPct val="107000"/>
                        </a:lnSpc>
                        <a:spcAft>
                          <a:spcPts val="1005"/>
                        </a:spcAft>
                        <a:buNone/>
                      </a:pPr>
                      <a:r>
                        <a:rPr lang="en-GB" sz="1000" kern="100">
                          <a:effectLst/>
                        </a:rPr>
                        <a:t>Mrs Ann Alexis </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tc>
                <a:tc>
                  <a:txBody>
                    <a:bodyPr/>
                    <a:lstStyle/>
                    <a:p>
                      <a:pPr marL="114300" marR="28575" indent="-6350" algn="ctr">
                        <a:lnSpc>
                          <a:spcPct val="107000"/>
                        </a:lnSpc>
                        <a:spcAft>
                          <a:spcPts val="1005"/>
                        </a:spcAft>
                        <a:buNone/>
                      </a:pPr>
                      <a:r>
                        <a:rPr lang="en-GB" sz="1000" kern="100">
                          <a:effectLst/>
                        </a:rPr>
                        <a:t>01/10/25</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tc>
                <a:tc>
                  <a:txBody>
                    <a:bodyPr/>
                    <a:lstStyle/>
                    <a:p>
                      <a:pPr marL="114300" marR="28575" indent="-6350" algn="ctr">
                        <a:lnSpc>
                          <a:spcPct val="107000"/>
                        </a:lnSpc>
                        <a:spcAft>
                          <a:spcPts val="1005"/>
                        </a:spcAft>
                        <a:buNone/>
                      </a:pPr>
                      <a:r>
                        <a:rPr lang="en-GB" sz="1000" kern="100">
                          <a:effectLst/>
                        </a:rPr>
                        <a:t>30/09/29</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tc>
                <a:extLst>
                  <a:ext uri="{0D108BD9-81ED-4DB2-BD59-A6C34878D82A}">
                    <a16:rowId xmlns:a16="http://schemas.microsoft.com/office/drawing/2014/main" val="3570474702"/>
                  </a:ext>
                </a:extLst>
              </a:tr>
              <a:tr h="356446">
                <a:tc>
                  <a:txBody>
                    <a:bodyPr/>
                    <a:lstStyle/>
                    <a:p>
                      <a:pPr marL="114300" marR="25400" indent="-6350" algn="ctr">
                        <a:lnSpc>
                          <a:spcPct val="107000"/>
                        </a:lnSpc>
                        <a:spcAft>
                          <a:spcPts val="1005"/>
                        </a:spcAft>
                        <a:buNone/>
                      </a:pPr>
                      <a:r>
                        <a:rPr lang="en-GB" sz="1000" kern="100">
                          <a:effectLst/>
                        </a:rPr>
                        <a:t>TEACHING STAFF </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nchor="ctr"/>
                </a:tc>
                <a:tc>
                  <a:txBody>
                    <a:bodyPr/>
                    <a:lstStyle/>
                    <a:p>
                      <a:pPr marL="1270" marR="99695" indent="-6350">
                        <a:lnSpc>
                          <a:spcPct val="107000"/>
                        </a:lnSpc>
                        <a:spcAft>
                          <a:spcPts val="1005"/>
                        </a:spcAft>
                        <a:buNone/>
                      </a:pPr>
                      <a:r>
                        <a:rPr lang="en-GB" sz="1000" kern="100" dirty="0">
                          <a:effectLst/>
                        </a:rPr>
                        <a:t>Mrs Lian Lewis </a:t>
                      </a:r>
                      <a:endParaRPr lang="en-GB" sz="1000" kern="100" dirty="0">
                        <a:solidFill>
                          <a:srgbClr val="000000"/>
                        </a:solidFill>
                        <a:effectLst/>
                        <a:latin typeface="Times New Roman" panose="02020603050405020304" pitchFamily="18" charset="0"/>
                        <a:ea typeface="Times New Roman" panose="02020603050405020304" pitchFamily="18" charset="0"/>
                      </a:endParaRPr>
                    </a:p>
                  </a:txBody>
                  <a:tcPr marL="24156" marR="0" marT="43598" marB="0"/>
                </a:tc>
                <a:tc>
                  <a:txBody>
                    <a:bodyPr/>
                    <a:lstStyle/>
                    <a:p>
                      <a:pPr marL="114300" marR="28575" indent="-6350" algn="ctr">
                        <a:lnSpc>
                          <a:spcPct val="107000"/>
                        </a:lnSpc>
                        <a:spcAft>
                          <a:spcPts val="1005"/>
                        </a:spcAft>
                        <a:buNone/>
                      </a:pPr>
                      <a:r>
                        <a:rPr lang="en-GB" sz="1000" kern="100">
                          <a:effectLst/>
                        </a:rPr>
                        <a:t>24/09/24</a:t>
                      </a:r>
                      <a:endParaRPr lang="en-GB" sz="1000" kern="100">
                        <a:solidFill>
                          <a:srgbClr val="000000"/>
                        </a:solidFill>
                        <a:effectLst/>
                        <a:latin typeface="Times New Roman" panose="02020603050405020304" pitchFamily="18" charset="0"/>
                        <a:ea typeface="Times New Roman" panose="02020603050405020304" pitchFamily="18" charset="0"/>
                      </a:endParaRPr>
                    </a:p>
                  </a:txBody>
                  <a:tcPr marL="24156" marR="0" marT="43598" marB="0" anchor="ctr"/>
                </a:tc>
                <a:tc>
                  <a:txBody>
                    <a:bodyPr/>
                    <a:lstStyle/>
                    <a:p>
                      <a:pPr marL="114300" marR="29210" indent="-6350" algn="ctr">
                        <a:lnSpc>
                          <a:spcPct val="107000"/>
                        </a:lnSpc>
                        <a:spcAft>
                          <a:spcPts val="1005"/>
                        </a:spcAft>
                        <a:buNone/>
                      </a:pPr>
                      <a:r>
                        <a:rPr lang="en-GB" sz="1000" kern="100" dirty="0">
                          <a:effectLst/>
                        </a:rPr>
                        <a:t>23/09/28</a:t>
                      </a:r>
                      <a:endParaRPr lang="en-GB" sz="1000" kern="100" dirty="0">
                        <a:solidFill>
                          <a:srgbClr val="000000"/>
                        </a:solidFill>
                        <a:effectLst/>
                        <a:latin typeface="Times New Roman" panose="02020603050405020304" pitchFamily="18" charset="0"/>
                        <a:ea typeface="Times New Roman" panose="02020603050405020304" pitchFamily="18" charset="0"/>
                      </a:endParaRPr>
                    </a:p>
                  </a:txBody>
                  <a:tcPr marL="24156" marR="0" marT="43598" marB="0" anchor="ctr"/>
                </a:tc>
                <a:extLst>
                  <a:ext uri="{0D108BD9-81ED-4DB2-BD59-A6C34878D82A}">
                    <a16:rowId xmlns:a16="http://schemas.microsoft.com/office/drawing/2014/main" val="3862926460"/>
                  </a:ext>
                </a:extLst>
              </a:tr>
            </a:tbl>
          </a:graphicData>
        </a:graphic>
      </p:graphicFrame>
      <p:sp>
        <p:nvSpPr>
          <p:cNvPr id="5" name="TextBox 4">
            <a:extLst>
              <a:ext uri="{FF2B5EF4-FFF2-40B4-BE49-F238E27FC236}">
                <a16:creationId xmlns:a16="http://schemas.microsoft.com/office/drawing/2014/main" id="{D1DC2D90-5994-ABA1-6B50-F64D61E91257}"/>
              </a:ext>
            </a:extLst>
          </p:cNvPr>
          <p:cNvSpPr txBox="1"/>
          <p:nvPr/>
        </p:nvSpPr>
        <p:spPr>
          <a:xfrm>
            <a:off x="9694333" y="4374089"/>
            <a:ext cx="2243667" cy="2215991"/>
          </a:xfrm>
          <a:prstGeom prst="rect">
            <a:avLst/>
          </a:prstGeom>
          <a:solidFill>
            <a:schemeClr val="bg1"/>
          </a:solidFill>
          <a:ln w="38100">
            <a:solidFill>
              <a:schemeClr val="tx1"/>
            </a:solidFill>
          </a:ln>
        </p:spPr>
        <p:txBody>
          <a:bodyPr wrap="square" rtlCol="0">
            <a:spAutoFit/>
          </a:bodyPr>
          <a:lstStyle/>
          <a:p>
            <a:r>
              <a:rPr lang="en-GB" sz="1200" b="1" dirty="0">
                <a:latin typeface="+mj-lt"/>
              </a:rPr>
              <a:t>CLERK TO GOVERNING BODY:</a:t>
            </a:r>
          </a:p>
          <a:p>
            <a:endParaRPr lang="en-GB" sz="1200" b="1" dirty="0">
              <a:latin typeface="+mj-lt"/>
            </a:endParaRPr>
          </a:p>
          <a:p>
            <a:r>
              <a:rPr lang="en-GB" sz="1200" dirty="0"/>
              <a:t>Liam Price</a:t>
            </a:r>
          </a:p>
          <a:p>
            <a:r>
              <a:rPr lang="en-GB" sz="1200" dirty="0"/>
              <a:t>Schools and Family Support Team</a:t>
            </a:r>
          </a:p>
          <a:p>
            <a:r>
              <a:rPr lang="en-GB" sz="1200" dirty="0"/>
              <a:t>Neath Port Talbot Civic Centre</a:t>
            </a:r>
          </a:p>
          <a:p>
            <a:r>
              <a:rPr lang="en-GB" sz="1200" dirty="0"/>
              <a:t>Port Talbot</a:t>
            </a:r>
          </a:p>
          <a:p>
            <a:r>
              <a:rPr lang="en-GB" sz="1200" dirty="0"/>
              <a:t>SA13 1PJ</a:t>
            </a:r>
          </a:p>
          <a:p>
            <a:r>
              <a:rPr lang="en-GB" sz="1200" dirty="0"/>
              <a:t>01639 763518</a:t>
            </a:r>
          </a:p>
          <a:p>
            <a:endParaRPr lang="en-GB" dirty="0"/>
          </a:p>
        </p:txBody>
      </p:sp>
      <p:pic>
        <p:nvPicPr>
          <p:cNvPr id="6" name="Picture 5" descr="A couple of cartoon children&#10;&#10;AI-generated content may be incorrect.">
            <a:extLst>
              <a:ext uri="{FF2B5EF4-FFF2-40B4-BE49-F238E27FC236}">
                <a16:creationId xmlns:a16="http://schemas.microsoft.com/office/drawing/2014/main" id="{53001013-94ED-F14D-56FA-7F1F13767A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0594" y="139710"/>
            <a:ext cx="3403974" cy="736476"/>
          </a:xfrm>
          <a:prstGeom prst="rect">
            <a:avLst/>
          </a:prstGeom>
        </p:spPr>
      </p:pic>
    </p:spTree>
    <p:extLst>
      <p:ext uri="{BB962C8B-B14F-4D97-AF65-F5344CB8AC3E}">
        <p14:creationId xmlns:p14="http://schemas.microsoft.com/office/powerpoint/2010/main" val="2310289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5B71F80-1F92-4074-84D9-16A062B21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926BD6-72A6-5B49-BA9D-16453C04BEB8}"/>
              </a:ext>
            </a:extLst>
          </p:cNvPr>
          <p:cNvSpPr>
            <a:spLocks noGrp="1"/>
          </p:cNvSpPr>
          <p:nvPr>
            <p:ph type="title"/>
          </p:nvPr>
        </p:nvSpPr>
        <p:spPr>
          <a:xfrm>
            <a:off x="1286933" y="609600"/>
            <a:ext cx="10197494" cy="1099457"/>
          </a:xfrm>
        </p:spPr>
        <p:txBody>
          <a:bodyPr>
            <a:normAutofit/>
          </a:bodyPr>
          <a:lstStyle/>
          <a:p>
            <a:pPr marL="0" marR="0" lvl="0" indent="0" algn="ctr" defTabSz="914400" rtl="0" eaLnBrk="0" fontAlgn="base" latinLnBrk="0" hangingPunct="0">
              <a:spcBef>
                <a:spcPct val="0"/>
              </a:spcBef>
              <a:spcAft>
                <a:spcPct val="0"/>
              </a:spcAft>
              <a:buClrTx/>
              <a:buSzTx/>
              <a:buFontTx/>
              <a:buNone/>
              <a:tabLst/>
            </a:pPr>
            <a:r>
              <a:rPr kumimoji="0" lang="en-GB" altLang="en-US" sz="3300" b="1" i="0" u="none" strike="noStrike" cap="none" normalizeH="0" baseline="0" dirty="0">
                <a:ln>
                  <a:noFill/>
                </a:ln>
                <a:effectLst/>
                <a:latin typeface="Times New Roman" panose="02020603050405020304" pitchFamily="18" charset="0"/>
                <a:cs typeface="Times New Roman" panose="02020603050405020304" pitchFamily="18" charset="0"/>
              </a:rPr>
              <a:t>Staffing Structure for July 2025</a:t>
            </a:r>
            <a:r>
              <a:rPr kumimoji="0" lang="en-GB" altLang="en-US" sz="3300" b="0" i="0" u="none" strike="noStrike" cap="none" normalizeH="0" baseline="0" dirty="0">
                <a:ln>
                  <a:noFill/>
                </a:ln>
                <a:effectLst/>
                <a:latin typeface="Times New Roman" panose="02020603050405020304" pitchFamily="18" charset="0"/>
                <a:cs typeface="Times New Roman" panose="02020603050405020304" pitchFamily="18" charset="0"/>
              </a:rPr>
              <a:t> </a:t>
            </a:r>
            <a:endParaRPr kumimoji="0" lang="en-GB" altLang="en-US" sz="3300" b="0" i="0" u="none" strike="noStrike" cap="none" normalizeH="0" baseline="0" dirty="0">
              <a:ln>
                <a:noFill/>
              </a:ln>
              <a:effectLst/>
            </a:endParaRPr>
          </a:p>
          <a:p>
            <a:pPr marL="0" marR="0" lvl="0" indent="0" defTabSz="914400" rtl="0" eaLnBrk="0" fontAlgn="base" latinLnBrk="0" hangingPunct="0">
              <a:spcBef>
                <a:spcPct val="0"/>
              </a:spcBef>
              <a:spcAft>
                <a:spcPct val="0"/>
              </a:spcAft>
              <a:buClrTx/>
              <a:buSzTx/>
              <a:buFontTx/>
              <a:buNone/>
              <a:tabLst/>
            </a:pPr>
            <a:r>
              <a:rPr kumimoji="0" lang="en-GB" altLang="en-US" sz="3300" b="0" i="0" u="none" strike="noStrike" cap="none" normalizeH="0" baseline="0" dirty="0">
                <a:ln>
                  <a:noFill/>
                </a:ln>
                <a:effectLst/>
                <a:latin typeface="Times New Roman" panose="02020603050405020304" pitchFamily="18" charset="0"/>
                <a:cs typeface="Times New Roman" panose="02020603050405020304" pitchFamily="18" charset="0"/>
              </a:rPr>
              <a:t> </a:t>
            </a:r>
            <a:endParaRPr kumimoji="0" lang="en-GB" altLang="en-US" sz="3300" b="0" i="0" u="none" strike="noStrike" cap="none" normalizeH="0" baseline="0" dirty="0">
              <a:ln>
                <a:noFill/>
              </a:ln>
              <a:effectLst/>
            </a:endParaRPr>
          </a:p>
          <a:p>
            <a:pPr marL="0" marR="0" lvl="0" indent="0" defTabSz="914400" rtl="0" eaLnBrk="0" fontAlgn="base" latinLnBrk="0" hangingPunct="0">
              <a:spcBef>
                <a:spcPct val="0"/>
              </a:spcBef>
              <a:spcAft>
                <a:spcPct val="0"/>
              </a:spcAft>
              <a:buClrTx/>
              <a:buSzTx/>
              <a:buFontTx/>
              <a:buNone/>
              <a:tabLst/>
            </a:pPr>
            <a:endParaRPr kumimoji="0" lang="en-GB" altLang="en-US" sz="3300" b="0" i="0" u="none" strike="noStrike" cap="none" normalizeH="0" baseline="0" dirty="0">
              <a:ln>
                <a:noFill/>
              </a:ln>
              <a:effectLst/>
              <a:latin typeface="Arial" panose="020B0604020202020204" pitchFamily="34" charset="0"/>
            </a:endParaRPr>
          </a:p>
        </p:txBody>
      </p:sp>
      <p:sp>
        <p:nvSpPr>
          <p:cNvPr id="12" name="Isosceles Triangle 11">
            <a:extLst>
              <a:ext uri="{FF2B5EF4-FFF2-40B4-BE49-F238E27FC236}">
                <a16:creationId xmlns:a16="http://schemas.microsoft.com/office/drawing/2014/main" id="{7209C9DA-6E0D-46D9-8275-C52222D8CC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4" name="Isosceles Triangle 13">
            <a:extLst>
              <a:ext uri="{FF2B5EF4-FFF2-40B4-BE49-F238E27FC236}">
                <a16:creationId xmlns:a16="http://schemas.microsoft.com/office/drawing/2014/main" id="{3EB57A4D-E0D0-46DA-B339-F24CA46FA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aphicFrame>
        <p:nvGraphicFramePr>
          <p:cNvPr id="4" name="Content Placeholder 3">
            <a:extLst>
              <a:ext uri="{FF2B5EF4-FFF2-40B4-BE49-F238E27FC236}">
                <a16:creationId xmlns:a16="http://schemas.microsoft.com/office/drawing/2014/main" id="{D6D18365-DB0B-E89C-9F4D-CFC378687B1A}"/>
              </a:ext>
            </a:extLst>
          </p:cNvPr>
          <p:cNvGraphicFramePr>
            <a:graphicFrameLocks noGrp="1"/>
          </p:cNvGraphicFramePr>
          <p:nvPr>
            <p:ph idx="1"/>
            <p:extLst>
              <p:ext uri="{D42A27DB-BD31-4B8C-83A1-F6EECF244321}">
                <p14:modId xmlns:p14="http://schemas.microsoft.com/office/powerpoint/2010/main" val="1081076286"/>
              </p:ext>
            </p:extLst>
          </p:nvPr>
        </p:nvGraphicFramePr>
        <p:xfrm>
          <a:off x="1799911" y="1948543"/>
          <a:ext cx="8592178" cy="4093484"/>
        </p:xfrm>
        <a:graphic>
          <a:graphicData uri="http://schemas.openxmlformats.org/drawingml/2006/table">
            <a:tbl>
              <a:tblPr firstRow="1" bandRow="1"/>
              <a:tblGrid>
                <a:gridCol w="4296089">
                  <a:extLst>
                    <a:ext uri="{9D8B030D-6E8A-4147-A177-3AD203B41FA5}">
                      <a16:colId xmlns:a16="http://schemas.microsoft.com/office/drawing/2014/main" val="1528497939"/>
                    </a:ext>
                  </a:extLst>
                </a:gridCol>
                <a:gridCol w="4296089">
                  <a:extLst>
                    <a:ext uri="{9D8B030D-6E8A-4147-A177-3AD203B41FA5}">
                      <a16:colId xmlns:a16="http://schemas.microsoft.com/office/drawing/2014/main" val="2417955505"/>
                    </a:ext>
                  </a:extLst>
                </a:gridCol>
              </a:tblGrid>
              <a:tr h="633560">
                <a:tc>
                  <a:txBody>
                    <a:bodyPr/>
                    <a:lstStyle/>
                    <a:p>
                      <a:pPr algn="l" rtl="0" fontAlgn="base">
                        <a:lnSpc>
                          <a:spcPts val="1457"/>
                        </a:lnSpc>
                        <a:buNone/>
                      </a:pPr>
                      <a:r>
                        <a:rPr lang="en-GB" sz="1500" b="0" i="0" dirty="0">
                          <a:solidFill>
                            <a:srgbClr val="FFFFFF"/>
                          </a:solidFill>
                          <a:effectLst/>
                          <a:latin typeface="Times New Roman" panose="02020603050405020304" pitchFamily="18" charset="0"/>
                        </a:rPr>
                        <a:t>Class</a:t>
                      </a:r>
                      <a:r>
                        <a:rPr lang="en-GB" sz="1500" b="0" i="0" dirty="0">
                          <a:effectLst/>
                          <a:latin typeface="Times New Roman" panose="02020603050405020304" pitchFamily="18" charset="0"/>
                        </a:rPr>
                        <a:t> </a:t>
                      </a:r>
                      <a:endParaRPr lang="en-GB" sz="2300" b="0" i="0" dirty="0">
                        <a:effectLst/>
                      </a:endParaRPr>
                    </a:p>
                    <a:p>
                      <a:pPr algn="ctr" rtl="0" fontAlgn="base">
                        <a:lnSpc>
                          <a:spcPts val="1457"/>
                        </a:lnSpc>
                        <a:buNone/>
                      </a:pPr>
                      <a:r>
                        <a:rPr lang="en-GB" sz="1500" b="0" i="0" dirty="0">
                          <a:effectLst/>
                          <a:latin typeface="Times New Roman" panose="02020603050405020304" pitchFamily="18" charset="0"/>
                        </a:rPr>
                        <a:t> </a:t>
                      </a:r>
                      <a:endParaRPr lang="en-GB" sz="2300" b="0" i="0" dirty="0">
                        <a:effectLst/>
                      </a:endParaRPr>
                    </a:p>
                  </a:txBody>
                  <a:tcPr marL="116591" marR="116591" marT="58296" marB="58296">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tx2">
                        <a:lumMod val="60000"/>
                        <a:lumOff val="40000"/>
                      </a:schemeClr>
                    </a:solidFill>
                  </a:tcPr>
                </a:tc>
                <a:tc>
                  <a:txBody>
                    <a:bodyPr/>
                    <a:lstStyle/>
                    <a:p>
                      <a:pPr algn="l" rtl="0" fontAlgn="base">
                        <a:lnSpc>
                          <a:spcPts val="1457"/>
                        </a:lnSpc>
                        <a:buNone/>
                      </a:pPr>
                      <a:r>
                        <a:rPr lang="en-GB" sz="1500" b="0" i="0" dirty="0">
                          <a:solidFill>
                            <a:srgbClr val="FFFFFF"/>
                          </a:solidFill>
                          <a:effectLst/>
                          <a:latin typeface="Times New Roman" panose="02020603050405020304" pitchFamily="18" charset="0"/>
                        </a:rPr>
                        <a:t>Staff</a:t>
                      </a:r>
                      <a:r>
                        <a:rPr lang="en-GB" sz="1500" b="0" i="0" dirty="0">
                          <a:effectLst/>
                          <a:latin typeface="Times New Roman" panose="02020603050405020304" pitchFamily="18" charset="0"/>
                        </a:rPr>
                        <a:t> </a:t>
                      </a:r>
                      <a:endParaRPr lang="en-GB" sz="2300" b="0" i="0" dirty="0">
                        <a:effectLst/>
                      </a:endParaRPr>
                    </a:p>
                  </a:txBody>
                  <a:tcPr marL="116591" marR="116591" marT="58296" marB="58296">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solidFill>
                      <a:schemeClr val="tx2">
                        <a:lumMod val="60000"/>
                        <a:lumOff val="40000"/>
                      </a:schemeClr>
                    </a:solidFill>
                  </a:tcPr>
                </a:tc>
                <a:extLst>
                  <a:ext uri="{0D108BD9-81ED-4DB2-BD59-A6C34878D82A}">
                    <a16:rowId xmlns:a16="http://schemas.microsoft.com/office/drawing/2014/main" val="3546621059"/>
                  </a:ext>
                </a:extLst>
              </a:tr>
              <a:tr h="828202">
                <a:tc>
                  <a:txBody>
                    <a:bodyPr/>
                    <a:lstStyle/>
                    <a:p>
                      <a:pPr algn="l" rtl="0" fontAlgn="base">
                        <a:lnSpc>
                          <a:spcPts val="1376"/>
                        </a:lnSpc>
                        <a:buNone/>
                      </a:pPr>
                      <a:r>
                        <a:rPr lang="en-GB" sz="1300" b="0" i="0" dirty="0">
                          <a:effectLst/>
                          <a:latin typeface="+mn-lt"/>
                        </a:rPr>
                        <a:t>Eirlys (N/R) </a:t>
                      </a:r>
                    </a:p>
                  </a:txBody>
                  <a:tcPr marL="116591" marR="116591" marT="58296" marB="58296">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l" rtl="0" fontAlgn="base">
                        <a:lnSpc>
                          <a:spcPts val="1376"/>
                        </a:lnSpc>
                        <a:buNone/>
                      </a:pPr>
                      <a:r>
                        <a:rPr lang="en-GB" sz="1300" b="0" i="0" dirty="0">
                          <a:effectLst/>
                          <a:latin typeface="+mn-lt"/>
                        </a:rPr>
                        <a:t>Miss M. Finnemore  </a:t>
                      </a:r>
                    </a:p>
                    <a:p>
                      <a:pPr algn="l" rtl="0" fontAlgn="base">
                        <a:lnSpc>
                          <a:spcPts val="1376"/>
                        </a:lnSpc>
                        <a:buNone/>
                      </a:pPr>
                      <a:r>
                        <a:rPr lang="en-GB" sz="1300" b="0" i="0" dirty="0">
                          <a:effectLst/>
                          <a:latin typeface="+mn-lt"/>
                        </a:rPr>
                        <a:t>Miss H. Griffiths </a:t>
                      </a:r>
                    </a:p>
                    <a:p>
                      <a:pPr algn="l" rtl="0" fontAlgn="base">
                        <a:lnSpc>
                          <a:spcPts val="1376"/>
                        </a:lnSpc>
                        <a:buNone/>
                      </a:pPr>
                      <a:r>
                        <a:rPr lang="en-GB" sz="1300" b="0" i="0" dirty="0">
                          <a:effectLst/>
                          <a:latin typeface="+mn-lt"/>
                        </a:rPr>
                        <a:t>Mrs J. </a:t>
                      </a:r>
                      <a:r>
                        <a:rPr lang="en-GB" sz="1300" b="0" i="0" dirty="0" err="1">
                          <a:effectLst/>
                          <a:latin typeface="+mn-lt"/>
                        </a:rPr>
                        <a:t>Chammings</a:t>
                      </a:r>
                      <a:r>
                        <a:rPr lang="en-GB" sz="1300" b="0" i="0" dirty="0">
                          <a:effectLst/>
                          <a:latin typeface="+mn-lt"/>
                        </a:rPr>
                        <a:t> </a:t>
                      </a:r>
                    </a:p>
                    <a:p>
                      <a:pPr algn="l" rtl="0" fontAlgn="base">
                        <a:lnSpc>
                          <a:spcPts val="1376"/>
                        </a:lnSpc>
                        <a:buNone/>
                      </a:pPr>
                      <a:r>
                        <a:rPr lang="en-GB" sz="1300" b="0" i="0" dirty="0">
                          <a:effectLst/>
                          <a:latin typeface="+mn-lt"/>
                        </a:rPr>
                        <a:t>Mrs L. James</a:t>
                      </a:r>
                    </a:p>
                  </a:txBody>
                  <a:tcPr marL="116591" marR="116591" marT="58296" marB="58296">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190751793"/>
                  </a:ext>
                </a:extLst>
              </a:tr>
              <a:tr h="827231">
                <a:tc>
                  <a:txBody>
                    <a:bodyPr/>
                    <a:lstStyle/>
                    <a:p>
                      <a:pPr algn="l" rtl="0" fontAlgn="base">
                        <a:lnSpc>
                          <a:spcPts val="1376"/>
                        </a:lnSpc>
                        <a:buNone/>
                      </a:pPr>
                      <a:r>
                        <a:rPr lang="en-GB" sz="1300" b="0" i="0" dirty="0" err="1">
                          <a:effectLst/>
                          <a:latin typeface="+mn-lt"/>
                        </a:rPr>
                        <a:t>Blodyn</a:t>
                      </a:r>
                      <a:r>
                        <a:rPr lang="en-GB" sz="1300" b="0" i="0" dirty="0">
                          <a:effectLst/>
                          <a:latin typeface="+mn-lt"/>
                        </a:rPr>
                        <a:t> </a:t>
                      </a:r>
                      <a:r>
                        <a:rPr lang="en-GB" sz="1300" b="0" i="0" dirty="0" err="1">
                          <a:effectLst/>
                          <a:latin typeface="+mn-lt"/>
                        </a:rPr>
                        <a:t>Menyn</a:t>
                      </a:r>
                      <a:r>
                        <a:rPr lang="en-GB" sz="1300" b="0" i="0" dirty="0">
                          <a:effectLst/>
                          <a:latin typeface="+mn-lt"/>
                        </a:rPr>
                        <a:t> (1/2) </a:t>
                      </a:r>
                    </a:p>
                    <a:p>
                      <a:pPr algn="l" rtl="0" fontAlgn="base">
                        <a:lnSpc>
                          <a:spcPts val="1376"/>
                        </a:lnSpc>
                        <a:buNone/>
                      </a:pPr>
                      <a:r>
                        <a:rPr lang="en-GB" sz="1300" b="0" i="0" dirty="0">
                          <a:effectLst/>
                          <a:latin typeface="+mn-lt"/>
                        </a:rPr>
                        <a:t> </a:t>
                      </a:r>
                    </a:p>
                  </a:txBody>
                  <a:tcPr marL="116591" marR="116591" marT="58296" marB="58296">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l" rtl="0" fontAlgn="base">
                        <a:lnSpc>
                          <a:spcPts val="1376"/>
                        </a:lnSpc>
                        <a:buNone/>
                      </a:pPr>
                      <a:r>
                        <a:rPr lang="en-GB" sz="1300" b="0" i="0" dirty="0">
                          <a:effectLst/>
                          <a:latin typeface="+mn-lt"/>
                        </a:rPr>
                        <a:t>Miss R. Chugg </a:t>
                      </a:r>
                    </a:p>
                    <a:p>
                      <a:pPr algn="l" rtl="0" fontAlgn="base">
                        <a:lnSpc>
                          <a:spcPts val="1376"/>
                        </a:lnSpc>
                        <a:buNone/>
                      </a:pPr>
                      <a:r>
                        <a:rPr lang="en-GB" sz="1300" b="0" i="0" dirty="0">
                          <a:effectLst/>
                          <a:latin typeface="+mn-lt"/>
                        </a:rPr>
                        <a:t>Miss C. Sims (Miss O. Lay)</a:t>
                      </a:r>
                    </a:p>
                    <a:p>
                      <a:pPr algn="l" rtl="0" fontAlgn="base">
                        <a:lnSpc>
                          <a:spcPts val="1376"/>
                        </a:lnSpc>
                        <a:buNone/>
                      </a:pPr>
                      <a:r>
                        <a:rPr lang="en-GB" sz="1300" b="0" i="0" dirty="0">
                          <a:effectLst/>
                          <a:latin typeface="+mn-lt"/>
                        </a:rPr>
                        <a:t>Mrs S. Williams </a:t>
                      </a:r>
                    </a:p>
                  </a:txBody>
                  <a:tcPr marL="116591" marR="116591" marT="58296" marB="58296">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91840107"/>
                  </a:ext>
                </a:extLst>
              </a:tr>
              <a:tr h="601497">
                <a:tc>
                  <a:txBody>
                    <a:bodyPr/>
                    <a:lstStyle/>
                    <a:p>
                      <a:pPr algn="l" rtl="0" fontAlgn="base">
                        <a:lnSpc>
                          <a:spcPts val="1376"/>
                        </a:lnSpc>
                        <a:buNone/>
                      </a:pPr>
                      <a:r>
                        <a:rPr lang="en-GB" sz="1300" b="0" i="0" dirty="0">
                          <a:effectLst/>
                          <a:latin typeface="+mn-lt"/>
                        </a:rPr>
                        <a:t>Briallen (3/4) </a:t>
                      </a:r>
                    </a:p>
                  </a:txBody>
                  <a:tcPr marL="116591" marR="116591" marT="58296" marB="58296">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l" rtl="0" fontAlgn="base">
                        <a:lnSpc>
                          <a:spcPts val="1376"/>
                        </a:lnSpc>
                        <a:buNone/>
                      </a:pPr>
                      <a:r>
                        <a:rPr lang="en-GB" sz="1300" b="0" i="0" dirty="0">
                          <a:effectLst/>
                          <a:latin typeface="+mn-lt"/>
                        </a:rPr>
                        <a:t>Mrs L. Lewis </a:t>
                      </a:r>
                    </a:p>
                    <a:p>
                      <a:pPr algn="l" rtl="0" fontAlgn="base">
                        <a:lnSpc>
                          <a:spcPts val="1376"/>
                        </a:lnSpc>
                        <a:buNone/>
                      </a:pPr>
                      <a:r>
                        <a:rPr lang="en-GB" sz="1300" b="0" i="0" dirty="0">
                          <a:effectLst/>
                          <a:latin typeface="+mn-lt"/>
                        </a:rPr>
                        <a:t>Mrs D. Rychly </a:t>
                      </a:r>
                    </a:p>
                  </a:txBody>
                  <a:tcPr marL="116591" marR="116591" marT="58296" marB="58296">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716499412"/>
                  </a:ext>
                </a:extLst>
              </a:tr>
              <a:tr h="601497">
                <a:tc>
                  <a:txBody>
                    <a:bodyPr/>
                    <a:lstStyle/>
                    <a:p>
                      <a:pPr algn="l" rtl="0" fontAlgn="base">
                        <a:lnSpc>
                          <a:spcPts val="1376"/>
                        </a:lnSpc>
                        <a:buNone/>
                      </a:pPr>
                      <a:r>
                        <a:rPr lang="en-GB" sz="1300" b="0" i="0">
                          <a:effectLst/>
                          <a:latin typeface="+mn-lt"/>
                        </a:rPr>
                        <a:t>Llygad y Dydd (4/5) </a:t>
                      </a:r>
                    </a:p>
                  </a:txBody>
                  <a:tcPr marL="116591" marR="116591" marT="58296" marB="58296">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l" rtl="0" fontAlgn="base">
                        <a:lnSpc>
                          <a:spcPts val="1376"/>
                        </a:lnSpc>
                        <a:buNone/>
                      </a:pPr>
                      <a:r>
                        <a:rPr lang="en-GB" sz="1300" b="0" i="0" dirty="0">
                          <a:effectLst/>
                          <a:latin typeface="+mn-lt"/>
                        </a:rPr>
                        <a:t>Miss F. Edwards </a:t>
                      </a:r>
                    </a:p>
                    <a:p>
                      <a:pPr algn="l" rtl="0" fontAlgn="base">
                        <a:lnSpc>
                          <a:spcPts val="1376"/>
                        </a:lnSpc>
                        <a:buNone/>
                      </a:pPr>
                      <a:r>
                        <a:rPr lang="en-GB" sz="1300" b="0" i="0" dirty="0">
                          <a:effectLst/>
                          <a:latin typeface="+mn-lt"/>
                        </a:rPr>
                        <a:t>Mrs D. Rychly </a:t>
                      </a:r>
                    </a:p>
                  </a:txBody>
                  <a:tcPr marL="116591" marR="116591" marT="58296" marB="58296">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756244712"/>
                  </a:ext>
                </a:extLst>
              </a:tr>
              <a:tr h="601497">
                <a:tc>
                  <a:txBody>
                    <a:bodyPr/>
                    <a:lstStyle/>
                    <a:p>
                      <a:pPr algn="l" rtl="0" fontAlgn="base">
                        <a:lnSpc>
                          <a:spcPts val="1376"/>
                        </a:lnSpc>
                        <a:buNone/>
                      </a:pPr>
                      <a:r>
                        <a:rPr lang="en-GB" sz="1300" b="0" i="0">
                          <a:effectLst/>
                          <a:latin typeface="+mn-lt"/>
                        </a:rPr>
                        <a:t>Glas y Gors (5/6) </a:t>
                      </a:r>
                    </a:p>
                  </a:txBody>
                  <a:tcPr marL="116591" marR="116591" marT="58296" marB="58296">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tc>
                  <a:txBody>
                    <a:bodyPr/>
                    <a:lstStyle/>
                    <a:p>
                      <a:pPr algn="l" rtl="0" fontAlgn="base">
                        <a:lnSpc>
                          <a:spcPts val="1376"/>
                        </a:lnSpc>
                        <a:buNone/>
                      </a:pPr>
                      <a:r>
                        <a:rPr lang="en-GB" sz="1300" b="0" i="0" dirty="0">
                          <a:effectLst/>
                          <a:latin typeface="+mn-lt"/>
                        </a:rPr>
                        <a:t>Miss E. Gully </a:t>
                      </a:r>
                    </a:p>
                    <a:p>
                      <a:pPr algn="l" rtl="0" fontAlgn="base">
                        <a:lnSpc>
                          <a:spcPts val="1376"/>
                        </a:lnSpc>
                        <a:buNone/>
                      </a:pPr>
                      <a:r>
                        <a:rPr lang="en-GB" sz="1300" b="0" i="0" dirty="0">
                          <a:effectLst/>
                          <a:latin typeface="+mn-lt"/>
                        </a:rPr>
                        <a:t>Mrs D. Rychly </a:t>
                      </a:r>
                    </a:p>
                  </a:txBody>
                  <a:tcPr marL="116591" marR="116591" marT="58296" marB="58296">
                    <a:lnL w="7620" cap="flat" cmpd="sng" algn="ctr">
                      <a:solidFill>
                        <a:schemeClr val="bg1"/>
                      </a:solidFill>
                      <a:prstDash val="solid"/>
                      <a:round/>
                      <a:headEnd type="none" w="med" len="med"/>
                      <a:tailEnd type="none" w="med" len="med"/>
                    </a:lnL>
                    <a:lnR w="7620" cap="flat" cmpd="sng" algn="ctr">
                      <a:solidFill>
                        <a:schemeClr val="bg1"/>
                      </a:solidFill>
                      <a:prstDash val="solid"/>
                      <a:round/>
                      <a:headEnd type="none" w="med" len="med"/>
                      <a:tailEnd type="none" w="med" len="med"/>
                    </a:lnR>
                    <a:lnT w="7620" cap="flat" cmpd="sng" algn="ctr">
                      <a:solidFill>
                        <a:schemeClr val="bg1"/>
                      </a:solidFill>
                      <a:prstDash val="solid"/>
                      <a:round/>
                      <a:headEnd type="none" w="med" len="med"/>
                      <a:tailEnd type="none" w="med" len="med"/>
                    </a:lnT>
                    <a:lnB w="762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023720643"/>
                  </a:ext>
                </a:extLst>
              </a:tr>
            </a:tbl>
          </a:graphicData>
        </a:graphic>
      </p:graphicFrame>
      <p:pic>
        <p:nvPicPr>
          <p:cNvPr id="5" name="Picture 4" descr="A couple of cartoon children&#10;&#10;AI-generated content may be incorrect.">
            <a:extLst>
              <a:ext uri="{FF2B5EF4-FFF2-40B4-BE49-F238E27FC236}">
                <a16:creationId xmlns:a16="http://schemas.microsoft.com/office/drawing/2014/main" id="{0F2C68C8-2090-785B-1F77-1D97CCEF4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2438" y="6042027"/>
            <a:ext cx="3589253" cy="776563"/>
          </a:xfrm>
          <a:prstGeom prst="rect">
            <a:avLst/>
          </a:prstGeom>
        </p:spPr>
      </p:pic>
    </p:spTree>
    <p:extLst>
      <p:ext uri="{BB962C8B-B14F-4D97-AF65-F5344CB8AC3E}">
        <p14:creationId xmlns:p14="http://schemas.microsoft.com/office/powerpoint/2010/main" val="297852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0" name="Group 39">
            <a:extLst>
              <a:ext uri="{FF2B5EF4-FFF2-40B4-BE49-F238E27FC236}">
                <a16:creationId xmlns:a16="http://schemas.microsoft.com/office/drawing/2014/main" id="{A4D026A2-7476-44B0-9648-BB98882F7B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48F8FC21-0A44-4045-95A1-B7935DBC60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0209B962-CD29-4D46-A7B0-10F6C7CF1C0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CC8D40CF-4D47-411D-A8B7-0E4B29E983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4" name="Rectangle 25">
              <a:extLst>
                <a:ext uri="{FF2B5EF4-FFF2-40B4-BE49-F238E27FC236}">
                  <a16:creationId xmlns:a16="http://schemas.microsoft.com/office/drawing/2014/main" id="{9B48A2AD-5257-4384-A7F5-A1EE4E6883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5" name="Isosceles Triangle 14">
              <a:extLst>
                <a:ext uri="{FF2B5EF4-FFF2-40B4-BE49-F238E27FC236}">
                  <a16:creationId xmlns:a16="http://schemas.microsoft.com/office/drawing/2014/main" id="{04C26DE3-844C-47DA-831E-E7D7BF617E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Rectangle 27">
              <a:extLst>
                <a:ext uri="{FF2B5EF4-FFF2-40B4-BE49-F238E27FC236}">
                  <a16:creationId xmlns:a16="http://schemas.microsoft.com/office/drawing/2014/main" id="{922D975E-0684-4AA6-9FB7-929B250D53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Rectangle 28">
              <a:extLst>
                <a:ext uri="{FF2B5EF4-FFF2-40B4-BE49-F238E27FC236}">
                  <a16:creationId xmlns:a16="http://schemas.microsoft.com/office/drawing/2014/main" id="{38ED5A9A-F0C7-4547-BC1E-22FC89BD26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8" name="Rectangle 29">
              <a:extLst>
                <a:ext uri="{FF2B5EF4-FFF2-40B4-BE49-F238E27FC236}">
                  <a16:creationId xmlns:a16="http://schemas.microsoft.com/office/drawing/2014/main" id="{2D743765-A245-4349-A5CE-4AB5F078F9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a:extLst>
                <a:ext uri="{FF2B5EF4-FFF2-40B4-BE49-F238E27FC236}">
                  <a16:creationId xmlns:a16="http://schemas.microsoft.com/office/drawing/2014/main" id="{0AF7217B-D042-44D2-9FC7-71FAB6651A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Isosceles Triangle 19">
              <a:extLst>
                <a:ext uri="{FF2B5EF4-FFF2-40B4-BE49-F238E27FC236}">
                  <a16:creationId xmlns:a16="http://schemas.microsoft.com/office/drawing/2014/main" id="{1CC9171B-8BEB-48B1-B9BE-E9584522D0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41" name="Rectangle 40">
            <a:extLst>
              <a:ext uri="{FF2B5EF4-FFF2-40B4-BE49-F238E27FC236}">
                <a16:creationId xmlns:a16="http://schemas.microsoft.com/office/drawing/2014/main" id="{03E8462A-FEBA-4848-81CC-3F8DA3E47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roup 41">
            <a:extLst>
              <a:ext uri="{FF2B5EF4-FFF2-40B4-BE49-F238E27FC236}">
                <a16:creationId xmlns:a16="http://schemas.microsoft.com/office/drawing/2014/main" id="{2109F83F-40FE-4DB3-84CC-09FB3340D0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5" name="Straight Connector 24">
              <a:extLst>
                <a:ext uri="{FF2B5EF4-FFF2-40B4-BE49-F238E27FC236}">
                  <a16:creationId xmlns:a16="http://schemas.microsoft.com/office/drawing/2014/main" id="{1DE492D7-C3C3-48FF-80C8-37021EA0262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id="{0B30FF97-2E9A-490A-AED2-90BA2E0EC1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5">
              <a:extLst>
                <a:ext uri="{FF2B5EF4-FFF2-40B4-BE49-F238E27FC236}">
                  <a16:creationId xmlns:a16="http://schemas.microsoft.com/office/drawing/2014/main" id="{B6D53C7D-A312-47B6-A66A-230A19CFAC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a:extLst>
                <a:ext uri="{FF2B5EF4-FFF2-40B4-BE49-F238E27FC236}">
                  <a16:creationId xmlns:a16="http://schemas.microsoft.com/office/drawing/2014/main" id="{9329D58C-0D2E-4A2B-AD6A-9CEE506784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Rectangle 27">
              <a:extLst>
                <a:ext uri="{FF2B5EF4-FFF2-40B4-BE49-F238E27FC236}">
                  <a16:creationId xmlns:a16="http://schemas.microsoft.com/office/drawing/2014/main" id="{9D446EDE-C690-4461-8BF2-7634808FC8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Rectangle 28">
              <a:extLst>
                <a:ext uri="{FF2B5EF4-FFF2-40B4-BE49-F238E27FC236}">
                  <a16:creationId xmlns:a16="http://schemas.microsoft.com/office/drawing/2014/main" id="{323F3D34-6531-4AD7-A8C6-195A090281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1" name="Rectangle 29">
              <a:extLst>
                <a:ext uri="{FF2B5EF4-FFF2-40B4-BE49-F238E27FC236}">
                  <a16:creationId xmlns:a16="http://schemas.microsoft.com/office/drawing/2014/main" id="{B9B0AE3F-2350-435F-A9B0-C310BF8763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2" name="Isosceles Triangle 31">
              <a:extLst>
                <a:ext uri="{FF2B5EF4-FFF2-40B4-BE49-F238E27FC236}">
                  <a16:creationId xmlns:a16="http://schemas.microsoft.com/office/drawing/2014/main" id="{4EFA655C-9E50-4C14-A89E-AD7B648E4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3" name="Isosceles Triangle 32">
              <a:extLst>
                <a:ext uri="{FF2B5EF4-FFF2-40B4-BE49-F238E27FC236}">
                  <a16:creationId xmlns:a16="http://schemas.microsoft.com/office/drawing/2014/main" id="{3E843863-7D25-4C01-9A17-E817CB6D99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43" name="Rectangle 42">
            <a:extLst>
              <a:ext uri="{FF2B5EF4-FFF2-40B4-BE49-F238E27FC236}">
                <a16:creationId xmlns:a16="http://schemas.microsoft.com/office/drawing/2014/main" id="{7941F9B1-B01B-4A84-89D9-B169AEB4E4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4" name="Content Placeholder 4">
            <a:extLst>
              <a:ext uri="{FF2B5EF4-FFF2-40B4-BE49-F238E27FC236}">
                <a16:creationId xmlns:a16="http://schemas.microsoft.com/office/drawing/2014/main" id="{F0F4AAE8-19E7-E3A0-B594-398E2502579E}"/>
              </a:ext>
            </a:extLst>
          </p:cNvPr>
          <p:cNvGraphicFramePr>
            <a:graphicFrameLocks noGrp="1"/>
          </p:cNvGraphicFramePr>
          <p:nvPr>
            <p:ph idx="1"/>
            <p:extLst>
              <p:ext uri="{D42A27DB-BD31-4B8C-83A1-F6EECF244321}">
                <p14:modId xmlns:p14="http://schemas.microsoft.com/office/powerpoint/2010/main" val="1609658385"/>
              </p:ext>
            </p:extLst>
          </p:nvPr>
        </p:nvGraphicFramePr>
        <p:xfrm>
          <a:off x="1218116" y="1712661"/>
          <a:ext cx="9941264" cy="1427657"/>
        </p:xfrm>
        <a:graphic>
          <a:graphicData uri="http://schemas.openxmlformats.org/drawingml/2006/table">
            <a:tbl>
              <a:tblPr firstRow="1" firstCol="1" bandRow="1">
                <a:solidFill>
                  <a:schemeClr val="bg1">
                    <a:lumMod val="95000"/>
                  </a:schemeClr>
                </a:solidFill>
                <a:tableStyleId>{5C22544A-7EE6-4342-B048-85BDC9FD1C3A}</a:tableStyleId>
              </a:tblPr>
              <a:tblGrid>
                <a:gridCol w="920365">
                  <a:extLst>
                    <a:ext uri="{9D8B030D-6E8A-4147-A177-3AD203B41FA5}">
                      <a16:colId xmlns:a16="http://schemas.microsoft.com/office/drawing/2014/main" val="2860411688"/>
                    </a:ext>
                  </a:extLst>
                </a:gridCol>
                <a:gridCol w="1402451">
                  <a:extLst>
                    <a:ext uri="{9D8B030D-6E8A-4147-A177-3AD203B41FA5}">
                      <a16:colId xmlns:a16="http://schemas.microsoft.com/office/drawing/2014/main" val="1779303290"/>
                    </a:ext>
                  </a:extLst>
                </a:gridCol>
                <a:gridCol w="989589">
                  <a:extLst>
                    <a:ext uri="{9D8B030D-6E8A-4147-A177-3AD203B41FA5}">
                      <a16:colId xmlns:a16="http://schemas.microsoft.com/office/drawing/2014/main" val="2830536516"/>
                    </a:ext>
                  </a:extLst>
                </a:gridCol>
                <a:gridCol w="1409551">
                  <a:extLst>
                    <a:ext uri="{9D8B030D-6E8A-4147-A177-3AD203B41FA5}">
                      <a16:colId xmlns:a16="http://schemas.microsoft.com/office/drawing/2014/main" val="3309002157"/>
                    </a:ext>
                  </a:extLst>
                </a:gridCol>
                <a:gridCol w="1523860">
                  <a:extLst>
                    <a:ext uri="{9D8B030D-6E8A-4147-A177-3AD203B41FA5}">
                      <a16:colId xmlns:a16="http://schemas.microsoft.com/office/drawing/2014/main" val="1034428080"/>
                    </a:ext>
                  </a:extLst>
                </a:gridCol>
                <a:gridCol w="1410971">
                  <a:extLst>
                    <a:ext uri="{9D8B030D-6E8A-4147-A177-3AD203B41FA5}">
                      <a16:colId xmlns:a16="http://schemas.microsoft.com/office/drawing/2014/main" val="3907171270"/>
                    </a:ext>
                  </a:extLst>
                </a:gridCol>
                <a:gridCol w="895516">
                  <a:extLst>
                    <a:ext uri="{9D8B030D-6E8A-4147-A177-3AD203B41FA5}">
                      <a16:colId xmlns:a16="http://schemas.microsoft.com/office/drawing/2014/main" val="1897462975"/>
                    </a:ext>
                  </a:extLst>
                </a:gridCol>
                <a:gridCol w="1388961">
                  <a:extLst>
                    <a:ext uri="{9D8B030D-6E8A-4147-A177-3AD203B41FA5}">
                      <a16:colId xmlns:a16="http://schemas.microsoft.com/office/drawing/2014/main" val="157992265"/>
                    </a:ext>
                  </a:extLst>
                </a:gridCol>
              </a:tblGrid>
              <a:tr h="776947">
                <a:tc>
                  <a:txBody>
                    <a:bodyPr/>
                    <a:lstStyle/>
                    <a:p>
                      <a:pPr algn="ctr">
                        <a:lnSpc>
                          <a:spcPct val="107000"/>
                        </a:lnSpc>
                        <a:buNone/>
                      </a:pPr>
                      <a:r>
                        <a:rPr lang="en-GB" sz="1800" b="1" cap="none" spc="0">
                          <a:solidFill>
                            <a:schemeClr val="tx1"/>
                          </a:solidFill>
                          <a:effectLst/>
                        </a:rPr>
                        <a:t>Doors open </a:t>
                      </a:r>
                    </a:p>
                  </a:txBody>
                  <a:tcPr marL="71567" marR="53249" marT="20448" marB="153359" anchor="b">
                    <a:lnL w="12700" cmpd="sng">
                      <a:noFill/>
                    </a:lnL>
                    <a:lnR w="12700" cmpd="sng">
                      <a:noFill/>
                    </a:lnR>
                    <a:lnT w="9525" cap="flat" cmpd="sng" algn="ctr">
                      <a:noFill/>
                      <a:prstDash val="solid"/>
                    </a:lnT>
                    <a:lnB w="38100" cmpd="sng">
                      <a:noFill/>
                    </a:lnB>
                    <a:solidFill>
                      <a:schemeClr val="bg1">
                        <a:lumMod val="95000"/>
                      </a:schemeClr>
                    </a:solidFill>
                  </a:tcPr>
                </a:tc>
                <a:tc>
                  <a:txBody>
                    <a:bodyPr/>
                    <a:lstStyle/>
                    <a:p>
                      <a:pPr marL="12065">
                        <a:lnSpc>
                          <a:spcPct val="107000"/>
                        </a:lnSpc>
                        <a:buNone/>
                      </a:pPr>
                      <a:r>
                        <a:rPr lang="en-GB" sz="1800" b="1" cap="none" spc="0">
                          <a:solidFill>
                            <a:schemeClr val="tx1"/>
                          </a:solidFill>
                          <a:effectLst/>
                        </a:rPr>
                        <a:t>Session 1 </a:t>
                      </a:r>
                    </a:p>
                  </a:txBody>
                  <a:tcPr marL="71567" marR="53249" marT="20448" marB="153359" anchor="b">
                    <a:lnL w="12700" cmpd="sng">
                      <a:noFill/>
                    </a:lnL>
                    <a:lnR w="12700" cmpd="sng">
                      <a:noFill/>
                    </a:lnR>
                    <a:lnT w="9525" cap="flat" cmpd="sng" algn="ctr">
                      <a:noFill/>
                      <a:prstDash val="solid"/>
                    </a:lnT>
                    <a:lnB w="38100" cmpd="sng">
                      <a:noFill/>
                    </a:lnB>
                    <a:solidFill>
                      <a:schemeClr val="bg1">
                        <a:lumMod val="95000"/>
                      </a:schemeClr>
                    </a:solidFill>
                  </a:tcPr>
                </a:tc>
                <a:tc>
                  <a:txBody>
                    <a:bodyPr/>
                    <a:lstStyle/>
                    <a:p>
                      <a:pPr algn="ctr">
                        <a:lnSpc>
                          <a:spcPct val="107000"/>
                        </a:lnSpc>
                        <a:buNone/>
                      </a:pPr>
                      <a:r>
                        <a:rPr lang="en-GB" sz="1800" b="1" cap="none" spc="0">
                          <a:solidFill>
                            <a:schemeClr val="tx1"/>
                          </a:solidFill>
                          <a:effectLst/>
                        </a:rPr>
                        <a:t>Break time </a:t>
                      </a:r>
                    </a:p>
                  </a:txBody>
                  <a:tcPr marL="71567" marR="53249" marT="20448" marB="153359" anchor="b">
                    <a:lnL w="12700" cmpd="sng">
                      <a:noFill/>
                    </a:lnL>
                    <a:lnR w="12700" cmpd="sng">
                      <a:noFill/>
                    </a:lnR>
                    <a:lnT w="9525" cap="flat" cmpd="sng" algn="ctr">
                      <a:noFill/>
                      <a:prstDash val="solid"/>
                    </a:lnT>
                    <a:lnB w="38100" cmpd="sng">
                      <a:noFill/>
                    </a:lnB>
                    <a:solidFill>
                      <a:schemeClr val="bg1">
                        <a:lumMod val="95000"/>
                      </a:schemeClr>
                    </a:solidFill>
                  </a:tcPr>
                </a:tc>
                <a:tc>
                  <a:txBody>
                    <a:bodyPr/>
                    <a:lstStyle/>
                    <a:p>
                      <a:pPr marL="18415">
                        <a:lnSpc>
                          <a:spcPct val="107000"/>
                        </a:lnSpc>
                        <a:buNone/>
                      </a:pPr>
                      <a:r>
                        <a:rPr lang="en-GB" sz="1800" b="1" cap="none" spc="0">
                          <a:solidFill>
                            <a:schemeClr val="tx1"/>
                          </a:solidFill>
                          <a:effectLst/>
                        </a:rPr>
                        <a:t>Session 2 </a:t>
                      </a:r>
                    </a:p>
                  </a:txBody>
                  <a:tcPr marL="71567" marR="53249" marT="20448" marB="153359" anchor="b">
                    <a:lnL w="12700" cmpd="sng">
                      <a:noFill/>
                    </a:lnL>
                    <a:lnR w="12700" cmpd="sng">
                      <a:noFill/>
                    </a:lnR>
                    <a:lnT w="9525" cap="flat" cmpd="sng" algn="ctr">
                      <a:noFill/>
                      <a:prstDash val="solid"/>
                    </a:lnT>
                    <a:lnB w="38100" cmpd="sng">
                      <a:noFill/>
                    </a:lnB>
                    <a:solidFill>
                      <a:schemeClr val="bg1">
                        <a:lumMod val="95000"/>
                      </a:schemeClr>
                    </a:solidFill>
                  </a:tcPr>
                </a:tc>
                <a:tc>
                  <a:txBody>
                    <a:bodyPr/>
                    <a:lstStyle/>
                    <a:p>
                      <a:pPr marL="41275">
                        <a:lnSpc>
                          <a:spcPct val="107000"/>
                        </a:lnSpc>
                        <a:buNone/>
                      </a:pPr>
                      <a:r>
                        <a:rPr lang="en-GB" sz="1800" b="1" cap="none" spc="0">
                          <a:solidFill>
                            <a:schemeClr val="tx1"/>
                          </a:solidFill>
                          <a:effectLst/>
                        </a:rPr>
                        <a:t>Lunchtime </a:t>
                      </a:r>
                    </a:p>
                  </a:txBody>
                  <a:tcPr marL="71567" marR="53249" marT="20448" marB="153359" anchor="b">
                    <a:lnL w="12700" cmpd="sng">
                      <a:noFill/>
                    </a:lnL>
                    <a:lnR w="12700" cmpd="sng">
                      <a:noFill/>
                    </a:lnR>
                    <a:lnT w="9525" cap="flat" cmpd="sng" algn="ctr">
                      <a:noFill/>
                      <a:prstDash val="solid"/>
                    </a:lnT>
                    <a:lnB w="38100" cmpd="sng">
                      <a:noFill/>
                    </a:lnB>
                    <a:solidFill>
                      <a:schemeClr val="bg1">
                        <a:lumMod val="95000"/>
                      </a:schemeClr>
                    </a:solidFill>
                  </a:tcPr>
                </a:tc>
                <a:tc>
                  <a:txBody>
                    <a:bodyPr/>
                    <a:lstStyle/>
                    <a:p>
                      <a:pPr marL="19685">
                        <a:lnSpc>
                          <a:spcPct val="107000"/>
                        </a:lnSpc>
                        <a:buNone/>
                      </a:pPr>
                      <a:r>
                        <a:rPr lang="en-GB" sz="1800" b="1" cap="none" spc="0">
                          <a:solidFill>
                            <a:schemeClr val="tx1"/>
                          </a:solidFill>
                          <a:effectLst/>
                        </a:rPr>
                        <a:t>Session 3 </a:t>
                      </a:r>
                    </a:p>
                  </a:txBody>
                  <a:tcPr marL="71567" marR="53249" marT="20448" marB="153359" anchor="b">
                    <a:lnL w="12700" cmpd="sng">
                      <a:noFill/>
                    </a:lnL>
                    <a:lnR w="12700" cmpd="sng">
                      <a:noFill/>
                    </a:lnR>
                    <a:lnT w="9525" cap="flat" cmpd="sng" algn="ctr">
                      <a:noFill/>
                      <a:prstDash val="solid"/>
                    </a:lnT>
                    <a:lnB w="38100" cmpd="sng">
                      <a:noFill/>
                    </a:lnB>
                    <a:solidFill>
                      <a:schemeClr val="bg1">
                        <a:lumMod val="95000"/>
                      </a:schemeClr>
                    </a:solidFill>
                  </a:tcPr>
                </a:tc>
                <a:tc>
                  <a:txBody>
                    <a:bodyPr/>
                    <a:lstStyle/>
                    <a:p>
                      <a:pPr algn="ctr">
                        <a:lnSpc>
                          <a:spcPct val="107000"/>
                        </a:lnSpc>
                        <a:buNone/>
                      </a:pPr>
                      <a:r>
                        <a:rPr lang="en-GB" sz="1800" b="1" cap="none" spc="0">
                          <a:solidFill>
                            <a:schemeClr val="tx1"/>
                          </a:solidFill>
                          <a:effectLst/>
                        </a:rPr>
                        <a:t>Break time </a:t>
                      </a:r>
                    </a:p>
                  </a:txBody>
                  <a:tcPr marL="71567" marR="53249" marT="20448" marB="153359" anchor="b">
                    <a:lnL w="12700" cmpd="sng">
                      <a:noFill/>
                    </a:lnL>
                    <a:lnR w="12700" cmpd="sng">
                      <a:noFill/>
                    </a:lnR>
                    <a:lnT w="9525" cap="flat" cmpd="sng" algn="ctr">
                      <a:noFill/>
                      <a:prstDash val="solid"/>
                    </a:lnT>
                    <a:lnB w="38100" cmpd="sng">
                      <a:noFill/>
                    </a:lnB>
                    <a:solidFill>
                      <a:schemeClr val="bg1">
                        <a:lumMod val="95000"/>
                      </a:schemeClr>
                    </a:solidFill>
                  </a:tcPr>
                </a:tc>
                <a:tc>
                  <a:txBody>
                    <a:bodyPr/>
                    <a:lstStyle/>
                    <a:p>
                      <a:pPr>
                        <a:lnSpc>
                          <a:spcPct val="107000"/>
                        </a:lnSpc>
                        <a:buNone/>
                      </a:pPr>
                      <a:r>
                        <a:rPr lang="en-GB" sz="1800" b="1" cap="none" spc="0">
                          <a:solidFill>
                            <a:schemeClr val="tx1"/>
                          </a:solidFill>
                          <a:effectLst/>
                        </a:rPr>
                        <a:t>Session 4 </a:t>
                      </a:r>
                    </a:p>
                  </a:txBody>
                  <a:tcPr marL="71567" marR="53249" marT="20448" marB="153359" anchor="b">
                    <a:lnL w="12700" cmpd="sng">
                      <a:noFill/>
                    </a:lnL>
                    <a:lnR w="12700" cmpd="sng">
                      <a:noFill/>
                    </a:lnR>
                    <a:lnT w="9525" cap="flat" cmpd="sng" algn="ctr">
                      <a:noFill/>
                      <a:prstDash val="solid"/>
                    </a:lnT>
                    <a:lnB w="38100" cmpd="sng">
                      <a:noFill/>
                    </a:lnB>
                    <a:solidFill>
                      <a:schemeClr val="bg1">
                        <a:lumMod val="95000"/>
                      </a:schemeClr>
                    </a:solidFill>
                  </a:tcPr>
                </a:tc>
                <a:extLst>
                  <a:ext uri="{0D108BD9-81ED-4DB2-BD59-A6C34878D82A}">
                    <a16:rowId xmlns:a16="http://schemas.microsoft.com/office/drawing/2014/main" val="1308214822"/>
                  </a:ext>
                </a:extLst>
              </a:tr>
              <a:tr h="650710">
                <a:tc>
                  <a:txBody>
                    <a:bodyPr/>
                    <a:lstStyle/>
                    <a:p>
                      <a:pPr marL="22860">
                        <a:lnSpc>
                          <a:spcPct val="107000"/>
                        </a:lnSpc>
                        <a:buNone/>
                      </a:pPr>
                      <a:r>
                        <a:rPr lang="en-GB" sz="1300" b="1" cap="none" spc="0">
                          <a:solidFill>
                            <a:schemeClr val="tx1"/>
                          </a:solidFill>
                          <a:effectLst/>
                        </a:rPr>
                        <a:t>8.40am </a:t>
                      </a:r>
                    </a:p>
                  </a:txBody>
                  <a:tcPr marL="71567" marR="53249" marT="20448" marB="153359">
                    <a:lnL w="12700" cap="flat" cmpd="sng" algn="ctr">
                      <a:solidFill>
                        <a:schemeClr val="accent1"/>
                      </a:solidFill>
                      <a:prstDash val="solid"/>
                    </a:lnL>
                    <a:lnR w="12700" cmpd="sng">
                      <a:noFill/>
                      <a:prstDash val="solid"/>
                    </a:lnR>
                    <a:lnT w="38100" cmpd="sng">
                      <a:noFill/>
                    </a:lnT>
                    <a:lnB w="12700" cmpd="sng">
                      <a:noFill/>
                      <a:prstDash val="solid"/>
                    </a:lnB>
                    <a:solidFill>
                      <a:schemeClr val="bg1">
                        <a:lumMod val="95000"/>
                      </a:schemeClr>
                    </a:solidFill>
                  </a:tcPr>
                </a:tc>
                <a:tc>
                  <a:txBody>
                    <a:bodyPr/>
                    <a:lstStyle/>
                    <a:p>
                      <a:pPr marL="34925">
                        <a:lnSpc>
                          <a:spcPct val="107000"/>
                        </a:lnSpc>
                        <a:spcAft>
                          <a:spcPts val="110"/>
                        </a:spcAft>
                        <a:buNone/>
                      </a:pPr>
                      <a:r>
                        <a:rPr lang="en-GB" sz="1300" cap="none" spc="0" dirty="0">
                          <a:solidFill>
                            <a:schemeClr val="tx1"/>
                          </a:solidFill>
                          <a:effectLst/>
                        </a:rPr>
                        <a:t>8.50am – </a:t>
                      </a:r>
                    </a:p>
                    <a:p>
                      <a:pPr marR="28575">
                        <a:lnSpc>
                          <a:spcPct val="107000"/>
                        </a:lnSpc>
                        <a:buNone/>
                      </a:pPr>
                      <a:r>
                        <a:rPr lang="en-GB" sz="1300" cap="none" spc="0" dirty="0">
                          <a:solidFill>
                            <a:schemeClr val="tx1"/>
                          </a:solidFill>
                          <a:effectLst/>
                        </a:rPr>
                        <a:t>10.30am </a:t>
                      </a:r>
                    </a:p>
                  </a:txBody>
                  <a:tcPr marL="71567" marR="53249" marT="20448" marB="153359">
                    <a:lnL w="12700" cmpd="sng">
                      <a:noFill/>
                      <a:prstDash val="solid"/>
                    </a:lnL>
                    <a:lnR w="12700" cmpd="sng">
                      <a:noFill/>
                      <a:prstDash val="solid"/>
                    </a:lnR>
                    <a:lnT w="38100" cmpd="sng">
                      <a:noFill/>
                    </a:lnT>
                    <a:lnB w="12700" cmpd="sng">
                      <a:noFill/>
                      <a:prstDash val="solid"/>
                    </a:lnB>
                    <a:solidFill>
                      <a:schemeClr val="bg1">
                        <a:lumMod val="95000"/>
                      </a:schemeClr>
                    </a:solidFill>
                  </a:tcPr>
                </a:tc>
                <a:tc>
                  <a:txBody>
                    <a:bodyPr/>
                    <a:lstStyle/>
                    <a:p>
                      <a:pPr marL="8890">
                        <a:lnSpc>
                          <a:spcPct val="107000"/>
                        </a:lnSpc>
                        <a:spcAft>
                          <a:spcPts val="110"/>
                        </a:spcAft>
                        <a:buNone/>
                      </a:pPr>
                      <a:r>
                        <a:rPr lang="en-GB" sz="1300" cap="none" spc="0">
                          <a:solidFill>
                            <a:schemeClr val="tx1"/>
                          </a:solidFill>
                          <a:effectLst/>
                        </a:rPr>
                        <a:t>10.30am – </a:t>
                      </a:r>
                    </a:p>
                    <a:p>
                      <a:pPr marR="28575">
                        <a:lnSpc>
                          <a:spcPct val="107000"/>
                        </a:lnSpc>
                        <a:buNone/>
                      </a:pPr>
                      <a:r>
                        <a:rPr lang="en-GB" sz="1300" cap="none" spc="0">
                          <a:solidFill>
                            <a:schemeClr val="tx1"/>
                          </a:solidFill>
                          <a:effectLst/>
                        </a:rPr>
                        <a:t>10.45am </a:t>
                      </a:r>
                    </a:p>
                  </a:txBody>
                  <a:tcPr marL="71567" marR="53249" marT="20448" marB="153359">
                    <a:lnL w="12700" cmpd="sng">
                      <a:noFill/>
                      <a:prstDash val="solid"/>
                    </a:lnL>
                    <a:lnR w="12700" cmpd="sng">
                      <a:noFill/>
                      <a:prstDash val="solid"/>
                    </a:lnR>
                    <a:lnT w="38100" cmpd="sng">
                      <a:noFill/>
                    </a:lnT>
                    <a:lnB w="12700" cmpd="sng">
                      <a:noFill/>
                      <a:prstDash val="solid"/>
                    </a:lnB>
                    <a:solidFill>
                      <a:schemeClr val="bg1">
                        <a:lumMod val="95000"/>
                      </a:schemeClr>
                    </a:solidFill>
                  </a:tcPr>
                </a:tc>
                <a:tc>
                  <a:txBody>
                    <a:bodyPr/>
                    <a:lstStyle/>
                    <a:p>
                      <a:pPr marL="8890">
                        <a:lnSpc>
                          <a:spcPct val="107000"/>
                        </a:lnSpc>
                        <a:spcAft>
                          <a:spcPts val="110"/>
                        </a:spcAft>
                        <a:buNone/>
                      </a:pPr>
                      <a:r>
                        <a:rPr lang="en-GB" sz="1300" cap="none" spc="0">
                          <a:solidFill>
                            <a:schemeClr val="tx1"/>
                          </a:solidFill>
                          <a:effectLst/>
                        </a:rPr>
                        <a:t>10.45am – </a:t>
                      </a:r>
                    </a:p>
                    <a:p>
                      <a:pPr marR="28575">
                        <a:lnSpc>
                          <a:spcPct val="107000"/>
                        </a:lnSpc>
                        <a:buNone/>
                      </a:pPr>
                      <a:r>
                        <a:rPr lang="en-GB" sz="1300" cap="none" spc="0">
                          <a:solidFill>
                            <a:schemeClr val="tx1"/>
                          </a:solidFill>
                          <a:effectLst/>
                        </a:rPr>
                        <a:t>11.50am </a:t>
                      </a:r>
                    </a:p>
                  </a:txBody>
                  <a:tcPr marL="71567" marR="53249" marT="20448" marB="153359">
                    <a:lnL w="12700" cmpd="sng">
                      <a:noFill/>
                      <a:prstDash val="solid"/>
                    </a:lnL>
                    <a:lnR w="12700" cmpd="sng">
                      <a:noFill/>
                      <a:prstDash val="solid"/>
                    </a:lnR>
                    <a:lnT w="38100" cmpd="sng">
                      <a:noFill/>
                    </a:lnT>
                    <a:lnB w="12700" cmpd="sng">
                      <a:noFill/>
                      <a:prstDash val="solid"/>
                    </a:lnB>
                    <a:solidFill>
                      <a:schemeClr val="bg1">
                        <a:lumMod val="95000"/>
                      </a:schemeClr>
                    </a:solidFill>
                  </a:tcPr>
                </a:tc>
                <a:tc>
                  <a:txBody>
                    <a:bodyPr/>
                    <a:lstStyle/>
                    <a:p>
                      <a:pPr marR="31115">
                        <a:lnSpc>
                          <a:spcPct val="107000"/>
                        </a:lnSpc>
                        <a:spcAft>
                          <a:spcPts val="110"/>
                        </a:spcAft>
                        <a:buNone/>
                      </a:pPr>
                      <a:r>
                        <a:rPr lang="en-GB" sz="1300" cap="none" spc="0">
                          <a:solidFill>
                            <a:schemeClr val="tx1"/>
                          </a:solidFill>
                          <a:effectLst/>
                        </a:rPr>
                        <a:t>11.50am – </a:t>
                      </a:r>
                    </a:p>
                    <a:p>
                      <a:pPr marR="26670">
                        <a:lnSpc>
                          <a:spcPct val="107000"/>
                        </a:lnSpc>
                        <a:buNone/>
                      </a:pPr>
                      <a:r>
                        <a:rPr lang="en-GB" sz="1300" cap="none" spc="0">
                          <a:solidFill>
                            <a:schemeClr val="tx1"/>
                          </a:solidFill>
                          <a:effectLst/>
                        </a:rPr>
                        <a:t>12.50pm </a:t>
                      </a:r>
                    </a:p>
                  </a:txBody>
                  <a:tcPr marL="71567" marR="53249" marT="20448" marB="153359">
                    <a:lnL w="12700" cmpd="sng">
                      <a:noFill/>
                      <a:prstDash val="solid"/>
                    </a:lnL>
                    <a:lnR w="12700" cmpd="sng">
                      <a:noFill/>
                      <a:prstDash val="solid"/>
                    </a:lnR>
                    <a:lnT w="38100" cmpd="sng">
                      <a:noFill/>
                    </a:lnT>
                    <a:lnB w="12700" cmpd="sng">
                      <a:noFill/>
                      <a:prstDash val="solid"/>
                    </a:lnB>
                    <a:solidFill>
                      <a:schemeClr val="bg1">
                        <a:lumMod val="95000"/>
                      </a:schemeClr>
                    </a:solidFill>
                  </a:tcPr>
                </a:tc>
                <a:tc>
                  <a:txBody>
                    <a:bodyPr/>
                    <a:lstStyle/>
                    <a:p>
                      <a:pPr marL="3175">
                        <a:lnSpc>
                          <a:spcPct val="107000"/>
                        </a:lnSpc>
                        <a:spcAft>
                          <a:spcPts val="110"/>
                        </a:spcAft>
                        <a:buNone/>
                      </a:pPr>
                      <a:r>
                        <a:rPr lang="en-GB" sz="1300" cap="none" spc="0">
                          <a:solidFill>
                            <a:schemeClr val="tx1"/>
                          </a:solidFill>
                          <a:effectLst/>
                        </a:rPr>
                        <a:t>12.50pm – </a:t>
                      </a:r>
                    </a:p>
                    <a:p>
                      <a:pPr marR="27305">
                        <a:lnSpc>
                          <a:spcPct val="107000"/>
                        </a:lnSpc>
                        <a:buNone/>
                      </a:pPr>
                      <a:r>
                        <a:rPr lang="en-GB" sz="1300" cap="none" spc="0">
                          <a:solidFill>
                            <a:schemeClr val="tx1"/>
                          </a:solidFill>
                          <a:effectLst/>
                        </a:rPr>
                        <a:t>2.20pm </a:t>
                      </a:r>
                    </a:p>
                  </a:txBody>
                  <a:tcPr marL="71567" marR="53249" marT="20448" marB="153359">
                    <a:lnL w="12700" cmpd="sng">
                      <a:noFill/>
                      <a:prstDash val="solid"/>
                    </a:lnL>
                    <a:lnR w="12700" cmpd="sng">
                      <a:noFill/>
                      <a:prstDash val="solid"/>
                    </a:lnR>
                    <a:lnT w="38100" cmpd="sng">
                      <a:noFill/>
                    </a:lnT>
                    <a:lnB w="12700" cmpd="sng">
                      <a:noFill/>
                      <a:prstDash val="solid"/>
                    </a:lnB>
                    <a:solidFill>
                      <a:schemeClr val="bg1">
                        <a:lumMod val="95000"/>
                      </a:schemeClr>
                    </a:solidFill>
                  </a:tcPr>
                </a:tc>
                <a:tc>
                  <a:txBody>
                    <a:bodyPr/>
                    <a:lstStyle/>
                    <a:p>
                      <a:pPr marL="3175">
                        <a:lnSpc>
                          <a:spcPct val="107000"/>
                        </a:lnSpc>
                        <a:spcAft>
                          <a:spcPts val="110"/>
                        </a:spcAft>
                        <a:buNone/>
                      </a:pPr>
                      <a:r>
                        <a:rPr lang="en-GB" sz="1300" cap="none" spc="0">
                          <a:solidFill>
                            <a:schemeClr val="tx1"/>
                          </a:solidFill>
                          <a:effectLst/>
                        </a:rPr>
                        <a:t>2.20pm – </a:t>
                      </a:r>
                    </a:p>
                    <a:p>
                      <a:pPr marR="28575">
                        <a:lnSpc>
                          <a:spcPct val="107000"/>
                        </a:lnSpc>
                        <a:buNone/>
                      </a:pPr>
                      <a:r>
                        <a:rPr lang="en-GB" sz="1300" cap="none" spc="0">
                          <a:solidFill>
                            <a:schemeClr val="tx1"/>
                          </a:solidFill>
                          <a:effectLst/>
                        </a:rPr>
                        <a:t>2.30pm </a:t>
                      </a:r>
                    </a:p>
                  </a:txBody>
                  <a:tcPr marL="71567" marR="53249" marT="20448" marB="153359">
                    <a:lnL w="12700" cmpd="sng">
                      <a:noFill/>
                      <a:prstDash val="solid"/>
                    </a:lnL>
                    <a:lnR w="12700" cmpd="sng">
                      <a:noFill/>
                      <a:prstDash val="solid"/>
                    </a:lnR>
                    <a:lnT w="38100" cmpd="sng">
                      <a:noFill/>
                    </a:lnT>
                    <a:lnB w="12700" cmpd="sng">
                      <a:noFill/>
                      <a:prstDash val="solid"/>
                    </a:lnB>
                    <a:solidFill>
                      <a:schemeClr val="bg1">
                        <a:lumMod val="95000"/>
                      </a:schemeClr>
                    </a:solidFill>
                  </a:tcPr>
                </a:tc>
                <a:tc>
                  <a:txBody>
                    <a:bodyPr/>
                    <a:lstStyle/>
                    <a:p>
                      <a:pPr marL="16510">
                        <a:lnSpc>
                          <a:spcPct val="107000"/>
                        </a:lnSpc>
                        <a:spcAft>
                          <a:spcPts val="110"/>
                        </a:spcAft>
                        <a:buNone/>
                      </a:pPr>
                      <a:r>
                        <a:rPr lang="en-GB" sz="1300" cap="none" spc="0" dirty="0">
                          <a:solidFill>
                            <a:schemeClr val="tx1"/>
                          </a:solidFill>
                          <a:effectLst/>
                        </a:rPr>
                        <a:t>2.30pm – </a:t>
                      </a:r>
                    </a:p>
                    <a:p>
                      <a:pPr marR="31750">
                        <a:lnSpc>
                          <a:spcPct val="107000"/>
                        </a:lnSpc>
                        <a:buNone/>
                      </a:pPr>
                      <a:r>
                        <a:rPr lang="en-GB" sz="1300" cap="none" spc="0" dirty="0">
                          <a:solidFill>
                            <a:schemeClr val="tx1"/>
                          </a:solidFill>
                          <a:effectLst/>
                        </a:rPr>
                        <a:t>3.20pm </a:t>
                      </a:r>
                    </a:p>
                  </a:txBody>
                  <a:tcPr marL="71567" marR="53249" marT="20448" marB="153359">
                    <a:lnL w="12700" cmpd="sng">
                      <a:noFill/>
                      <a:prstDash val="solid"/>
                    </a:lnL>
                    <a:lnR w="12700" cmpd="sng">
                      <a:noFill/>
                      <a:prstDash val="solid"/>
                    </a:lnR>
                    <a:lnT w="38100" cmpd="sng">
                      <a:noFill/>
                    </a:lnT>
                    <a:lnB w="12700" cmpd="sng">
                      <a:noFill/>
                      <a:prstDash val="solid"/>
                    </a:lnB>
                    <a:solidFill>
                      <a:schemeClr val="bg1">
                        <a:lumMod val="95000"/>
                      </a:schemeClr>
                    </a:solidFill>
                  </a:tcPr>
                </a:tc>
                <a:extLst>
                  <a:ext uri="{0D108BD9-81ED-4DB2-BD59-A6C34878D82A}">
                    <a16:rowId xmlns:a16="http://schemas.microsoft.com/office/drawing/2014/main" val="880816443"/>
                  </a:ext>
                </a:extLst>
              </a:tr>
            </a:tbl>
          </a:graphicData>
        </a:graphic>
      </p:graphicFrame>
      <p:sp>
        <p:nvSpPr>
          <p:cNvPr id="6" name="TextBox 5">
            <a:extLst>
              <a:ext uri="{FF2B5EF4-FFF2-40B4-BE49-F238E27FC236}">
                <a16:creationId xmlns:a16="http://schemas.microsoft.com/office/drawing/2014/main" id="{033B4B34-46B0-E18F-52CC-922D2239851C}"/>
              </a:ext>
            </a:extLst>
          </p:cNvPr>
          <p:cNvSpPr txBox="1"/>
          <p:nvPr/>
        </p:nvSpPr>
        <p:spPr>
          <a:xfrm>
            <a:off x="1132973" y="1132973"/>
            <a:ext cx="958515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t>Our School Day </a:t>
            </a:r>
          </a:p>
        </p:txBody>
      </p:sp>
      <p:graphicFrame>
        <p:nvGraphicFramePr>
          <p:cNvPr id="36" name="Table 35">
            <a:extLst>
              <a:ext uri="{FF2B5EF4-FFF2-40B4-BE49-F238E27FC236}">
                <a16:creationId xmlns:a16="http://schemas.microsoft.com/office/drawing/2014/main" id="{2A0C8BBB-36DF-F6C6-37DA-23E93D9296C3}"/>
              </a:ext>
            </a:extLst>
          </p:cNvPr>
          <p:cNvGraphicFramePr>
            <a:graphicFrameLocks noGrp="1"/>
          </p:cNvGraphicFramePr>
          <p:nvPr>
            <p:extLst>
              <p:ext uri="{D42A27DB-BD31-4B8C-83A1-F6EECF244321}">
                <p14:modId xmlns:p14="http://schemas.microsoft.com/office/powerpoint/2010/main" val="1438109290"/>
              </p:ext>
            </p:extLst>
          </p:nvPr>
        </p:nvGraphicFramePr>
        <p:xfrm>
          <a:off x="4527741" y="3426990"/>
          <a:ext cx="2787650" cy="554864"/>
        </p:xfrm>
        <a:graphic>
          <a:graphicData uri="http://schemas.openxmlformats.org/drawingml/2006/table">
            <a:tbl>
              <a:tblPr firstRow="1" firstCol="1" bandRow="1">
                <a:tableStyleId>{5C22544A-7EE6-4342-B048-85BDC9FD1C3A}</a:tableStyleId>
              </a:tblPr>
              <a:tblGrid>
                <a:gridCol w="2787650">
                  <a:extLst>
                    <a:ext uri="{9D8B030D-6E8A-4147-A177-3AD203B41FA5}">
                      <a16:colId xmlns:a16="http://schemas.microsoft.com/office/drawing/2014/main" val="565721079"/>
                    </a:ext>
                  </a:extLst>
                </a:gridCol>
              </a:tblGrid>
              <a:tr h="178435">
                <a:tc>
                  <a:txBody>
                    <a:bodyPr/>
                    <a:lstStyle/>
                    <a:p>
                      <a:pPr marL="3175" algn="ctr">
                        <a:lnSpc>
                          <a:spcPct val="107000"/>
                        </a:lnSpc>
                        <a:buNone/>
                      </a:pPr>
                      <a:r>
                        <a:rPr lang="en-GB" sz="1000" b="1" dirty="0">
                          <a:solidFill>
                            <a:schemeClr val="tx1"/>
                          </a:solidFill>
                          <a:effectLst/>
                        </a:rPr>
                        <a:t>Nursery Session times</a:t>
                      </a:r>
                      <a:endParaRPr lang="en-GB" dirty="0">
                        <a:solidFill>
                          <a:schemeClr val="tx1"/>
                        </a:solidFill>
                        <a:effectLst/>
                      </a:endParaRPr>
                    </a:p>
                  </a:txBody>
                  <a:tcPr marL="68580" marR="73025" marT="4445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05727172"/>
                  </a:ext>
                </a:extLst>
              </a:tr>
              <a:tr h="349250">
                <a:tc>
                  <a:txBody>
                    <a:bodyPr/>
                    <a:lstStyle/>
                    <a:p>
                      <a:pPr indent="361315" algn="ctr">
                        <a:lnSpc>
                          <a:spcPct val="107000"/>
                        </a:lnSpc>
                        <a:buNone/>
                      </a:pPr>
                      <a:r>
                        <a:rPr lang="en-GB" sz="1000" dirty="0">
                          <a:solidFill>
                            <a:schemeClr val="tx1"/>
                          </a:solidFill>
                          <a:effectLst/>
                        </a:rPr>
                        <a:t>Morning session 8.50am - 11.20am                 Afternoon session 12.50 p.m.-3.20 p.m.</a:t>
                      </a:r>
                      <a:endParaRPr lang="en-GB" dirty="0">
                        <a:solidFill>
                          <a:schemeClr val="tx1"/>
                        </a:solidFill>
                        <a:effectLst/>
                      </a:endParaRPr>
                    </a:p>
                  </a:txBody>
                  <a:tcPr marL="68580" marR="73025" marT="4445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30067939"/>
                  </a:ext>
                </a:extLst>
              </a:tr>
            </a:tbl>
          </a:graphicData>
        </a:graphic>
      </p:graphicFrame>
      <p:sp>
        <p:nvSpPr>
          <p:cNvPr id="2" name="TextBox 1">
            <a:extLst>
              <a:ext uri="{FF2B5EF4-FFF2-40B4-BE49-F238E27FC236}">
                <a16:creationId xmlns:a16="http://schemas.microsoft.com/office/drawing/2014/main" id="{1D24CA40-6179-4AE3-8274-4BED77C17771}"/>
              </a:ext>
            </a:extLst>
          </p:cNvPr>
          <p:cNvSpPr txBox="1"/>
          <p:nvPr/>
        </p:nvSpPr>
        <p:spPr>
          <a:xfrm>
            <a:off x="1055746" y="4493921"/>
            <a:ext cx="9401060"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46405"/>
            <a:r>
              <a:rPr lang="en-US" sz="1400" b="1" dirty="0"/>
              <a:t>Site Security</a:t>
            </a:r>
          </a:p>
          <a:p>
            <a:pPr marL="446405"/>
            <a:endParaRPr lang="en-US" sz="1400" b="1" u="none" strike="noStrike" dirty="0"/>
          </a:p>
          <a:p>
            <a:pPr marL="446405"/>
            <a:r>
              <a:rPr lang="en-US" sz="1400" dirty="0"/>
              <a:t>External gates are locked between 8:50 and 3:15 p.m. All pupils and visitors entering the school during this time must do so through the main entrance and telephone to gain access. On entry to school all visitors are asked to sign in and wear visitor badges so they can be easily identified.  </a:t>
            </a:r>
          </a:p>
          <a:p>
            <a:pPr algn="ctr"/>
            <a:endParaRPr lang="en-GB" dirty="0"/>
          </a:p>
        </p:txBody>
      </p:sp>
      <p:pic>
        <p:nvPicPr>
          <p:cNvPr id="4" name="Picture 3" descr="A cartoon of a doll&#10;&#10;AI-generated content may be incorrect.">
            <a:extLst>
              <a:ext uri="{FF2B5EF4-FFF2-40B4-BE49-F238E27FC236}">
                <a16:creationId xmlns:a16="http://schemas.microsoft.com/office/drawing/2014/main" id="{46C214E1-9A05-D799-20AA-0089D65F1D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62166" y="4210431"/>
            <a:ext cx="862572" cy="1977887"/>
          </a:xfrm>
          <a:prstGeom prst="rect">
            <a:avLst/>
          </a:prstGeom>
        </p:spPr>
      </p:pic>
      <p:pic>
        <p:nvPicPr>
          <p:cNvPr id="7" name="Picture 6" descr="A cartoon of a child&#10;&#10;AI-generated content may be incorrect.">
            <a:extLst>
              <a:ext uri="{FF2B5EF4-FFF2-40B4-BE49-F238E27FC236}">
                <a16:creationId xmlns:a16="http://schemas.microsoft.com/office/drawing/2014/main" id="{AEB737F5-5806-4126-B821-9738DD8DBA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554092" y="4372920"/>
            <a:ext cx="794417" cy="1788836"/>
          </a:xfrm>
          <a:prstGeom prst="rect">
            <a:avLst/>
          </a:prstGeom>
        </p:spPr>
      </p:pic>
    </p:spTree>
    <p:extLst>
      <p:ext uri="{BB962C8B-B14F-4D97-AF65-F5344CB8AC3E}">
        <p14:creationId xmlns:p14="http://schemas.microsoft.com/office/powerpoint/2010/main" val="2842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D9A10-E7D3-AD84-C6B0-40568307D3E9}"/>
              </a:ext>
            </a:extLst>
          </p:cNvPr>
          <p:cNvSpPr>
            <a:spLocks noGrp="1"/>
          </p:cNvSpPr>
          <p:nvPr>
            <p:ph type="title"/>
          </p:nvPr>
        </p:nvSpPr>
        <p:spPr/>
        <p:txBody>
          <a:bodyPr/>
          <a:lstStyle/>
          <a:p>
            <a:r>
              <a:rPr lang="en-GB" dirty="0"/>
              <a:t>Breakfast Club and Extra-curricular clubs </a:t>
            </a:r>
          </a:p>
        </p:txBody>
      </p:sp>
      <p:sp>
        <p:nvSpPr>
          <p:cNvPr id="3" name="Content Placeholder 2">
            <a:extLst>
              <a:ext uri="{FF2B5EF4-FFF2-40B4-BE49-F238E27FC236}">
                <a16:creationId xmlns:a16="http://schemas.microsoft.com/office/drawing/2014/main" id="{2ECA822D-0C41-B9CB-8536-0BCE6D1FDF6D}"/>
              </a:ext>
            </a:extLst>
          </p:cNvPr>
          <p:cNvSpPr>
            <a:spLocks noGrp="1"/>
          </p:cNvSpPr>
          <p:nvPr>
            <p:ph idx="1"/>
          </p:nvPr>
        </p:nvSpPr>
        <p:spPr>
          <a:xfrm>
            <a:off x="677334" y="1931071"/>
            <a:ext cx="8596668" cy="4110291"/>
          </a:xfrm>
        </p:spPr>
        <p:txBody>
          <a:bodyPr vert="horz" lIns="91440" tIns="45720" rIns="91440" bIns="45720" rtlCol="0" anchor="t">
            <a:normAutofit fontScale="85000" lnSpcReduction="10000"/>
          </a:bodyPr>
          <a:lstStyle/>
          <a:p>
            <a:r>
              <a:rPr lang="en-GB" dirty="0"/>
              <a:t>There is a breakfast club at the school that runs from 8.10 until 8:40 every morning. The club is free, and the pupils can choose from toast, cereals, and juice/milk. For more information, please contact the school. </a:t>
            </a:r>
          </a:p>
          <a:p>
            <a:r>
              <a:rPr lang="en-GB" dirty="0"/>
              <a:t>The school also has lunchtime and after school extra-curricular clubs that run from Monday until Thursday until 4.15 p.m. During the academic year 2024/25 pupils attended </a:t>
            </a:r>
          </a:p>
          <a:p>
            <a:pPr>
              <a:buFontTx/>
              <a:buChar char="-"/>
            </a:pPr>
            <a:r>
              <a:rPr lang="en-GB" dirty="0"/>
              <a:t>Netball club</a:t>
            </a:r>
          </a:p>
          <a:p>
            <a:pPr>
              <a:buFontTx/>
              <a:buChar char="-"/>
            </a:pPr>
            <a:r>
              <a:rPr lang="en-GB" dirty="0"/>
              <a:t>Art and craft club</a:t>
            </a:r>
          </a:p>
          <a:p>
            <a:pPr>
              <a:buFontTx/>
              <a:buChar char="-"/>
            </a:pPr>
            <a:r>
              <a:rPr lang="en-GB" dirty="0"/>
              <a:t>Choir</a:t>
            </a:r>
          </a:p>
          <a:p>
            <a:pPr>
              <a:buFontTx/>
              <a:buChar char="-"/>
            </a:pPr>
            <a:r>
              <a:rPr lang="en-GB" dirty="0"/>
              <a:t>Rugby club</a:t>
            </a:r>
          </a:p>
          <a:p>
            <a:pPr>
              <a:buFontTx/>
              <a:buChar char="-"/>
            </a:pPr>
            <a:r>
              <a:rPr lang="en-GB" dirty="0"/>
              <a:t>Football club</a:t>
            </a:r>
          </a:p>
          <a:p>
            <a:pPr>
              <a:buFontTx/>
              <a:buChar char="-"/>
            </a:pPr>
            <a:r>
              <a:rPr lang="en-GB" dirty="0"/>
              <a:t>Lego club</a:t>
            </a:r>
          </a:p>
          <a:p>
            <a:pPr>
              <a:buFontTx/>
              <a:buChar char="-"/>
            </a:pPr>
            <a:r>
              <a:rPr lang="en-GB" dirty="0"/>
              <a:t>History club</a:t>
            </a:r>
          </a:p>
          <a:p>
            <a:pPr>
              <a:buFontTx/>
              <a:buChar char="-"/>
            </a:pPr>
            <a:r>
              <a:rPr lang="en-GB" dirty="0"/>
              <a:t>Eco Club</a:t>
            </a:r>
          </a:p>
          <a:p>
            <a:pPr>
              <a:buFontTx/>
              <a:buChar char="-"/>
            </a:pPr>
            <a:endParaRPr lang="en-GB" dirty="0"/>
          </a:p>
        </p:txBody>
      </p:sp>
      <p:pic>
        <p:nvPicPr>
          <p:cNvPr id="4" name="Picture 3" descr="A couple of cartoon children&#10;&#10;AI-generated content may be incorrect.">
            <a:extLst>
              <a:ext uri="{FF2B5EF4-FFF2-40B4-BE49-F238E27FC236}">
                <a16:creationId xmlns:a16="http://schemas.microsoft.com/office/drawing/2014/main" id="{13DF5465-C338-EE4E-4F9D-5BB1A427E6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9233" y="5613435"/>
            <a:ext cx="5071341" cy="1097224"/>
          </a:xfrm>
          <a:prstGeom prst="rect">
            <a:avLst/>
          </a:prstGeom>
        </p:spPr>
      </p:pic>
    </p:spTree>
    <p:extLst>
      <p:ext uri="{BB962C8B-B14F-4D97-AF65-F5344CB8AC3E}">
        <p14:creationId xmlns:p14="http://schemas.microsoft.com/office/powerpoint/2010/main" val="28805747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48130-1759-F445-060D-0A6FA6CF4EEC}"/>
              </a:ext>
            </a:extLst>
          </p:cNvPr>
          <p:cNvSpPr>
            <a:spLocks noGrp="1"/>
          </p:cNvSpPr>
          <p:nvPr>
            <p:ph type="title"/>
          </p:nvPr>
        </p:nvSpPr>
        <p:spPr/>
        <p:txBody>
          <a:bodyPr/>
          <a:lstStyle/>
          <a:p>
            <a:r>
              <a:rPr lang="en-GB" dirty="0"/>
              <a:t>Organisation </a:t>
            </a:r>
          </a:p>
        </p:txBody>
      </p:sp>
      <p:sp>
        <p:nvSpPr>
          <p:cNvPr id="3" name="Content Placeholder 2">
            <a:extLst>
              <a:ext uri="{FF2B5EF4-FFF2-40B4-BE49-F238E27FC236}">
                <a16:creationId xmlns:a16="http://schemas.microsoft.com/office/drawing/2014/main" id="{FE28B0D9-E822-C0C1-8E5C-FA36228092FE}"/>
              </a:ext>
            </a:extLst>
          </p:cNvPr>
          <p:cNvSpPr>
            <a:spLocks noGrp="1"/>
          </p:cNvSpPr>
          <p:nvPr>
            <p:ph idx="1"/>
          </p:nvPr>
        </p:nvSpPr>
        <p:spPr>
          <a:xfrm>
            <a:off x="677334" y="1268247"/>
            <a:ext cx="8596668" cy="5234325"/>
          </a:xfrm>
        </p:spPr>
        <p:txBody>
          <a:bodyPr vert="horz" lIns="91440" tIns="45720" rIns="91440" bIns="45720" rtlCol="0" anchor="t">
            <a:normAutofit fontScale="62500" lnSpcReduction="20000"/>
          </a:bodyPr>
          <a:lstStyle/>
          <a:p>
            <a:pPr marL="0" indent="0">
              <a:buNone/>
            </a:pPr>
            <a:endParaRPr lang="en-GB" b="1" dirty="0">
              <a:latin typeface="Times New Roman"/>
              <a:cs typeface="Times New Roman"/>
            </a:endParaRPr>
          </a:p>
          <a:p>
            <a:pPr marL="0" indent="0">
              <a:buNone/>
            </a:pPr>
            <a:r>
              <a:rPr lang="en-GB" dirty="0">
                <a:ea typeface="+mn-lt"/>
                <a:cs typeface="+mn-lt"/>
              </a:rPr>
              <a:t>Our class structure is governed by our variable year group numbers. Where classes are involved in a mixed-age arrangement, the Governors agree that classes are organised according to a number of factors, including date of birth, balance of gender, dynamics, ability and friendship groups. </a:t>
            </a:r>
          </a:p>
          <a:p>
            <a:pPr marL="0" indent="0">
              <a:buNone/>
            </a:pPr>
            <a:r>
              <a:rPr lang="en-GB" dirty="0">
                <a:ea typeface="+mn-lt"/>
                <a:cs typeface="+mn-lt"/>
              </a:rPr>
              <a:t>The needs of each child are catered for through the hard work and commitment of our dedicated staff. Detailed concept planning, a wide range of assessments and monitoring of progress with a thorough knowledge of where each child is on their learning journey and their next steps ensures that a purposeful, authentic curriculum is taught to cater for the needs and interest of each child. </a:t>
            </a:r>
            <a:endParaRPr lang="en-GB" dirty="0"/>
          </a:p>
          <a:p>
            <a:pPr marL="0" indent="0">
              <a:buNone/>
            </a:pPr>
            <a:r>
              <a:rPr lang="en-GB" dirty="0">
                <a:ea typeface="+mn-lt"/>
                <a:cs typeface="+mn-lt"/>
              </a:rPr>
              <a:t>Regardless of whether children are placed in a ‘single year group’ or a ‘mixed year group’, each specific cohort of children will display a range of abilities and qualities which our staff are highly trained to cater for. Each year group has access to ‘age’ and ‘stage’ appropriate experiences. At our school, there will be times when each child will work in a variety of different learning areas both inside and outside the classroom.  </a:t>
            </a:r>
            <a:endParaRPr lang="en-GB" dirty="0"/>
          </a:p>
          <a:p>
            <a:pPr marL="0" indent="0">
              <a:buNone/>
            </a:pPr>
            <a:r>
              <a:rPr lang="en-GB" dirty="0">
                <a:ea typeface="+mn-lt"/>
                <a:cs typeface="+mn-lt"/>
              </a:rPr>
              <a:t>We are supported by peripatetic teachers for Music, and pupils are given the opportunity to learn to play a musical instrument.  Currently our pupils are learning to play clarinet, flute and saxophone through individual and ensemble lessons with our Music teacher. NPT </a:t>
            </a:r>
            <a:r>
              <a:rPr lang="en-GB" dirty="0" err="1">
                <a:ea typeface="+mn-lt"/>
                <a:cs typeface="+mn-lt"/>
              </a:rPr>
              <a:t>Cerdd</a:t>
            </a:r>
            <a:r>
              <a:rPr lang="en-GB" dirty="0">
                <a:ea typeface="+mn-lt"/>
                <a:cs typeface="+mn-lt"/>
              </a:rPr>
              <a:t> provide first taster experience sessions to our Year 4 pupils including Brass and Strings, we are looking forward to our Year 4 pupils experiencing the NPT </a:t>
            </a:r>
            <a:r>
              <a:rPr lang="en-GB" dirty="0" err="1">
                <a:ea typeface="+mn-lt"/>
                <a:cs typeface="+mn-lt"/>
              </a:rPr>
              <a:t>Cerdd</a:t>
            </a:r>
            <a:r>
              <a:rPr lang="en-GB" dirty="0">
                <a:ea typeface="+mn-lt"/>
                <a:cs typeface="+mn-lt"/>
              </a:rPr>
              <a:t> Woodwind taster session during the academic year 2025/26. </a:t>
            </a:r>
            <a:endParaRPr lang="en-GB" dirty="0"/>
          </a:p>
          <a:p>
            <a:pPr marL="0" indent="0">
              <a:buNone/>
            </a:pPr>
            <a:r>
              <a:rPr lang="en-GB" dirty="0">
                <a:ea typeface="+mn-lt"/>
                <a:cs typeface="+mn-lt"/>
              </a:rPr>
              <a:t>We take the national priorities of high standards and aspirations for all very seriously. Regardless of which class a child is placed in, our highly trained staff cater for specific ‘groups of learners’ to ensure that each child is sufficiently challenged, making good progress in relation to their starting point and reducing barriers to learning. </a:t>
            </a:r>
            <a:endParaRPr lang="en-GB" dirty="0"/>
          </a:p>
          <a:p>
            <a:pPr marL="0" indent="0">
              <a:buNone/>
            </a:pPr>
            <a:r>
              <a:rPr lang="en-GB" dirty="0">
                <a:ea typeface="+mn-lt"/>
                <a:cs typeface="+mn-lt"/>
              </a:rPr>
              <a:t>Various intervention programmes including Language Link, Speech Link, Wellcomm etc. are taught to support various identified groups of learners throughout the week. Children are also taught in groups according to their stage and not their age throughout the week. This ensures children are receiving tailor made opportunities to reach their full potential. </a:t>
            </a:r>
            <a:endParaRPr lang="en-GB" dirty="0"/>
          </a:p>
          <a:p>
            <a:pPr marL="0" indent="0">
              <a:buNone/>
            </a:pPr>
            <a:r>
              <a:rPr lang="en-GB" dirty="0">
                <a:ea typeface="+mn-lt"/>
                <a:cs typeface="+mn-lt"/>
              </a:rPr>
              <a:t>Ensuring every pupil reaches their full potential remains a priority for the school and pupil progress is tracked closely to ensure the curriculum meets the needs of every child and any intervention that is required is identified early on. </a:t>
            </a:r>
            <a:endParaRPr lang="en-GB" dirty="0">
              <a:solidFill>
                <a:srgbClr val="FF0000"/>
              </a:solidFill>
              <a:ea typeface="+mn-lt"/>
              <a:cs typeface="+mn-lt"/>
            </a:endParaRPr>
          </a:p>
          <a:p>
            <a:endParaRPr lang="en-GB" sz="1100" dirty="0">
              <a:solidFill>
                <a:srgbClr val="000000"/>
              </a:solidFill>
              <a:latin typeface="Times New Roman"/>
              <a:cs typeface="Times New Roman"/>
            </a:endParaRPr>
          </a:p>
        </p:txBody>
      </p:sp>
      <p:pic>
        <p:nvPicPr>
          <p:cNvPr id="6" name="Picture 5" descr="A couple of cartoon children&#10;&#10;AI-generated content may be incorrect.">
            <a:extLst>
              <a:ext uri="{FF2B5EF4-FFF2-40B4-BE49-F238E27FC236}">
                <a16:creationId xmlns:a16="http://schemas.microsoft.com/office/drawing/2014/main" id="{D9E6F9A6-B8C7-3692-349B-02F69A7E7D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7998" y="5621088"/>
            <a:ext cx="4556228" cy="985776"/>
          </a:xfrm>
          <a:prstGeom prst="rect">
            <a:avLst/>
          </a:prstGeom>
        </p:spPr>
      </p:pic>
    </p:spTree>
    <p:extLst>
      <p:ext uri="{BB962C8B-B14F-4D97-AF65-F5344CB8AC3E}">
        <p14:creationId xmlns:p14="http://schemas.microsoft.com/office/powerpoint/2010/main" val="1113464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AD4B5-A3BA-353A-19FB-7CCA19215811}"/>
              </a:ext>
            </a:extLst>
          </p:cNvPr>
          <p:cNvSpPr>
            <a:spLocks noGrp="1"/>
          </p:cNvSpPr>
          <p:nvPr>
            <p:ph type="title"/>
          </p:nvPr>
        </p:nvSpPr>
        <p:spPr/>
        <p:txBody>
          <a:bodyPr/>
          <a:lstStyle/>
          <a:p>
            <a:r>
              <a:rPr lang="en-GB" dirty="0"/>
              <a:t>Attendance and Punctuality</a:t>
            </a:r>
          </a:p>
        </p:txBody>
      </p:sp>
      <p:sp>
        <p:nvSpPr>
          <p:cNvPr id="3" name="Content Placeholder 2">
            <a:extLst>
              <a:ext uri="{FF2B5EF4-FFF2-40B4-BE49-F238E27FC236}">
                <a16:creationId xmlns:a16="http://schemas.microsoft.com/office/drawing/2014/main" id="{FD95FEF8-C706-44F5-2A1E-96BB0CEC970C}"/>
              </a:ext>
            </a:extLst>
          </p:cNvPr>
          <p:cNvSpPr>
            <a:spLocks noGrp="1"/>
          </p:cNvSpPr>
          <p:nvPr>
            <p:ph idx="1"/>
          </p:nvPr>
        </p:nvSpPr>
        <p:spPr>
          <a:xfrm>
            <a:off x="309017" y="1737078"/>
            <a:ext cx="8596668" cy="3880773"/>
          </a:xfrm>
        </p:spPr>
        <p:txBody>
          <a:bodyPr vert="horz" lIns="91440" tIns="45720" rIns="91440" bIns="45720" rtlCol="0" anchor="t">
            <a:normAutofit/>
          </a:bodyPr>
          <a:lstStyle/>
          <a:p>
            <a:pPr marL="0" indent="0">
              <a:buNone/>
            </a:pPr>
            <a:r>
              <a:rPr lang="en-GB" sz="1200" dirty="0">
                <a:ea typeface="+mn-lt"/>
                <a:cs typeface="+mn-lt"/>
              </a:rPr>
              <a:t>Attendance and punctuality is rigorously monitored, with parents/carers being reminded in newsletters about the importance of contacting school on the first day of their child’s absence.  We operate a First Day Response system and follow the Local Authority Attendance Policy. If we have not received a message from home, a text message is sent to which parents are requested to respond. Letters are sent to parents detailing any concerns and consequent procedures. </a:t>
            </a:r>
            <a:endParaRPr lang="en-GB" sz="1200" dirty="0"/>
          </a:p>
          <a:p>
            <a:pPr marL="0" indent="0">
              <a:buNone/>
            </a:pPr>
            <a:r>
              <a:rPr lang="en-GB" sz="1200" dirty="0">
                <a:ea typeface="+mn-lt"/>
                <a:cs typeface="+mn-lt"/>
              </a:rPr>
              <a:t>Attendance posters are displayed around the school reminding parents and carers of the importance of regular attendance. </a:t>
            </a:r>
            <a:endParaRPr lang="en-GB" sz="1200" dirty="0"/>
          </a:p>
          <a:p>
            <a:pPr marL="0" indent="0">
              <a:buNone/>
            </a:pPr>
            <a:r>
              <a:rPr lang="en-GB" sz="1200" dirty="0">
                <a:ea typeface="+mn-lt"/>
                <a:cs typeface="+mn-lt"/>
              </a:rPr>
              <a:t>Personalised colour coded individual pupil attendance percentages are sent to parents termly with a reminder of how important regular attendance and punctuality is.  </a:t>
            </a:r>
            <a:endParaRPr lang="en-GB" sz="1200" dirty="0"/>
          </a:p>
          <a:p>
            <a:pPr marL="0" indent="0">
              <a:buNone/>
            </a:pPr>
            <a:r>
              <a:rPr lang="en-GB" sz="1200" dirty="0">
                <a:ea typeface="+mn-lt"/>
                <a:cs typeface="+mn-lt"/>
              </a:rPr>
              <a:t>A breakdown of the consequences of poor attendance is also included. This is helpful to keep parents and carers fully informed. We offer support regarding attendance to any family should they require it.   </a:t>
            </a:r>
            <a:endParaRPr lang="en-GB" sz="1200" dirty="0"/>
          </a:p>
          <a:p>
            <a:pPr marL="0" indent="0" algn="just">
              <a:buNone/>
            </a:pPr>
            <a:r>
              <a:rPr lang="en-GB" sz="1200" dirty="0">
                <a:ea typeface="+mn-lt"/>
                <a:cs typeface="+mn-lt"/>
              </a:rPr>
              <a:t>Our Education Welfare Officer visits the Head Teacher fortnightly and will visit families who require support and encouragement regarding attendance and punctuality (Article 28). </a:t>
            </a:r>
            <a:endParaRPr lang="en-GB" sz="1200" dirty="0"/>
          </a:p>
          <a:p>
            <a:endParaRPr lang="en-GB" dirty="0"/>
          </a:p>
        </p:txBody>
      </p:sp>
      <p:pic>
        <p:nvPicPr>
          <p:cNvPr id="4" name="Picture 3">
            <a:extLst>
              <a:ext uri="{FF2B5EF4-FFF2-40B4-BE49-F238E27FC236}">
                <a16:creationId xmlns:a16="http://schemas.microsoft.com/office/drawing/2014/main" id="{A55F8541-75C4-3879-179F-16D5B5ECC2D3}"/>
              </a:ext>
            </a:extLst>
          </p:cNvPr>
          <p:cNvPicPr>
            <a:picLocks noChangeAspect="1"/>
          </p:cNvPicPr>
          <p:nvPr/>
        </p:nvPicPr>
        <p:blipFill>
          <a:blip r:embed="rId2"/>
          <a:stretch>
            <a:fillRect/>
          </a:stretch>
        </p:blipFill>
        <p:spPr>
          <a:xfrm rot="783038">
            <a:off x="8902794" y="4061970"/>
            <a:ext cx="2926334" cy="2383743"/>
          </a:xfrm>
          <a:prstGeom prst="rect">
            <a:avLst/>
          </a:prstGeom>
        </p:spPr>
      </p:pic>
    </p:spTree>
    <p:extLst>
      <p:ext uri="{BB962C8B-B14F-4D97-AF65-F5344CB8AC3E}">
        <p14:creationId xmlns:p14="http://schemas.microsoft.com/office/powerpoint/2010/main" val="7188907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7">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0CD60E7F-3911-6209-C2AB-7EBE5320A44A}"/>
              </a:ext>
            </a:extLst>
          </p:cNvPr>
          <p:cNvPicPr>
            <a:picLocks noChangeAspect="1"/>
          </p:cNvPicPr>
          <p:nvPr/>
        </p:nvPicPr>
        <p:blipFill>
          <a:blip r:embed="rId2"/>
          <a:stretch>
            <a:fillRect/>
          </a:stretch>
        </p:blipFill>
        <p:spPr>
          <a:xfrm>
            <a:off x="10388022" y="132213"/>
            <a:ext cx="1706983" cy="1650537"/>
          </a:xfrm>
          <a:prstGeom prst="rect">
            <a:avLst/>
          </a:prstGeom>
          <a:noFill/>
          <a:ln cap="flat">
            <a:noFill/>
          </a:ln>
        </p:spPr>
      </p:pic>
      <p:sp>
        <p:nvSpPr>
          <p:cNvPr id="3" name="Title 3">
            <a:extLst>
              <a:ext uri="{FF2B5EF4-FFF2-40B4-BE49-F238E27FC236}">
                <a16:creationId xmlns:a16="http://schemas.microsoft.com/office/drawing/2014/main" id="{E807884B-672F-78B4-1E63-B4A4B974F19D}"/>
              </a:ext>
            </a:extLst>
          </p:cNvPr>
          <p:cNvSpPr txBox="1">
            <a:spLocks noGrp="1"/>
          </p:cNvSpPr>
          <p:nvPr>
            <p:ph type="title"/>
          </p:nvPr>
        </p:nvSpPr>
        <p:spPr>
          <a:xfrm>
            <a:off x="792665" y="94896"/>
            <a:ext cx="8596667" cy="1320795"/>
          </a:xfrm>
        </p:spPr>
        <p:txBody>
          <a:bodyPr/>
          <a:lstStyle/>
          <a:p>
            <a:pPr lvl="0"/>
            <a:r>
              <a:rPr lang="en-GB"/>
              <a:t>Attendance</a:t>
            </a:r>
            <a:br>
              <a:rPr lang="en-GB"/>
            </a:br>
            <a:endParaRPr lang="en-GB"/>
          </a:p>
        </p:txBody>
      </p:sp>
      <p:sp>
        <p:nvSpPr>
          <p:cNvPr id="4" name="Content Placeholder 5">
            <a:extLst>
              <a:ext uri="{FF2B5EF4-FFF2-40B4-BE49-F238E27FC236}">
                <a16:creationId xmlns:a16="http://schemas.microsoft.com/office/drawing/2014/main" id="{4A86772F-01D4-E861-71D6-B47E2642E4A3}"/>
              </a:ext>
            </a:extLst>
          </p:cNvPr>
          <p:cNvSpPr txBox="1">
            <a:spLocks noGrp="1"/>
          </p:cNvSpPr>
          <p:nvPr>
            <p:ph idx="1"/>
          </p:nvPr>
        </p:nvSpPr>
        <p:spPr>
          <a:xfrm>
            <a:off x="677332" y="1358944"/>
            <a:ext cx="8596667" cy="3880768"/>
          </a:xfrm>
        </p:spPr>
        <p:txBody>
          <a:bodyPr>
            <a:normAutofit/>
          </a:bodyPr>
          <a:lstStyle/>
          <a:p>
            <a:pPr marL="0" lvl="0" indent="0">
              <a:buNone/>
            </a:pPr>
            <a:r>
              <a:rPr lang="en-GB" sz="1400" dirty="0">
                <a:ea typeface="Calibri"/>
                <a:cs typeface="Arial" pitchFamily="34"/>
              </a:rPr>
              <a:t>Whole school attendance for 2024/25 was 92. 95% improving by 0.76% from the academic year 2023/24. </a:t>
            </a:r>
          </a:p>
          <a:p>
            <a:pPr marL="0" lvl="0" indent="0">
              <a:buNone/>
            </a:pPr>
            <a:r>
              <a:rPr lang="en-GB" sz="1400" dirty="0">
                <a:ea typeface="Calibri"/>
                <a:cs typeface="Arial" pitchFamily="34"/>
              </a:rPr>
              <a:t>There were no exclusions during academic year 2024/25. </a:t>
            </a:r>
          </a:p>
        </p:txBody>
      </p:sp>
      <p:pic>
        <p:nvPicPr>
          <p:cNvPr id="5" name="Picture 7" descr="A bulletin board with papers and letters&#10;&#10;Description automatically generated">
            <a:extLst>
              <a:ext uri="{FF2B5EF4-FFF2-40B4-BE49-F238E27FC236}">
                <a16:creationId xmlns:a16="http://schemas.microsoft.com/office/drawing/2014/main" id="{331523C7-E498-35B7-4A2A-5D3A2FE44760}"/>
              </a:ext>
            </a:extLst>
          </p:cNvPr>
          <p:cNvPicPr>
            <a:picLocks noChangeAspect="1"/>
          </p:cNvPicPr>
          <p:nvPr/>
        </p:nvPicPr>
        <p:blipFill>
          <a:blip r:embed="rId3"/>
          <a:stretch>
            <a:fillRect/>
          </a:stretch>
        </p:blipFill>
        <p:spPr>
          <a:xfrm>
            <a:off x="9265478" y="4362172"/>
            <a:ext cx="2926518" cy="2385395"/>
          </a:xfrm>
          <a:prstGeom prst="rect">
            <a:avLst/>
          </a:prstGeom>
          <a:noFill/>
          <a:ln cap="flat">
            <a:noFill/>
          </a:ln>
        </p:spPr>
      </p:pic>
      <p:graphicFrame>
        <p:nvGraphicFramePr>
          <p:cNvPr id="6" name="Table 8">
            <a:extLst>
              <a:ext uri="{FF2B5EF4-FFF2-40B4-BE49-F238E27FC236}">
                <a16:creationId xmlns:a16="http://schemas.microsoft.com/office/drawing/2014/main" id="{320D4630-D13E-D824-79EC-3BD99DDF71BB}"/>
              </a:ext>
            </a:extLst>
          </p:cNvPr>
          <p:cNvGraphicFramePr>
            <a:graphicFrameLocks noGrp="1"/>
          </p:cNvGraphicFramePr>
          <p:nvPr>
            <p:extLst>
              <p:ext uri="{D42A27DB-BD31-4B8C-83A1-F6EECF244321}">
                <p14:modId xmlns:p14="http://schemas.microsoft.com/office/powerpoint/2010/main" val="3513903126"/>
              </p:ext>
            </p:extLst>
          </p:nvPr>
        </p:nvGraphicFramePr>
        <p:xfrm>
          <a:off x="822960" y="2376409"/>
          <a:ext cx="5313968" cy="2089658"/>
        </p:xfrm>
        <a:graphic>
          <a:graphicData uri="http://schemas.openxmlformats.org/drawingml/2006/table">
            <a:tbl>
              <a:tblPr firstRow="1" firstCol="1" bandRow="1">
                <a:effectLst/>
                <a:tableStyleId>{5C22544A-7EE6-4342-B048-85BDC9FD1C3A}</a:tableStyleId>
              </a:tblPr>
              <a:tblGrid>
                <a:gridCol w="5313968">
                  <a:extLst>
                    <a:ext uri="{9D8B030D-6E8A-4147-A177-3AD203B41FA5}">
                      <a16:colId xmlns:a16="http://schemas.microsoft.com/office/drawing/2014/main" val="1940638223"/>
                    </a:ext>
                  </a:extLst>
                </a:gridCol>
              </a:tblGrid>
              <a:tr h="0">
                <a:tc>
                  <a:txBody>
                    <a:bodyPr/>
                    <a:lstStyle/>
                    <a:p>
                      <a:pPr lvl="0">
                        <a:lnSpc>
                          <a:spcPct val="115000"/>
                        </a:lnSpc>
                        <a:spcAft>
                          <a:spcPts val="1000"/>
                        </a:spcAft>
                        <a:buNone/>
                      </a:pPr>
                      <a:r>
                        <a:rPr lang="en-GB" sz="1200" dirty="0"/>
                        <a:t>The numbers of families taking holidays during term-time continues to impact attendance during the Summer term. A first day response text and phone calls, traffic light letters, issuing of attendance letters 1 &amp; 2, fortnightly meetings with EWO, parent meetings regarding attendance, EWS referrals and awards assemblies ensures attendance remains a high priority. A recent meeting with the EWO identified improvement in attendance for families with EWS involvement. School continues to interrogate the deviation between the highest attended session and lowest attended session throughout the week for each year group/class and the reasons given for absence. </a:t>
                      </a:r>
                      <a:endParaRPr lang="en-GB" sz="1100" dirty="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1362971122"/>
                  </a:ext>
                </a:extLst>
              </a:tr>
            </a:tbl>
          </a:graphicData>
        </a:graphic>
      </p:graphicFrame>
      <p:graphicFrame>
        <p:nvGraphicFramePr>
          <p:cNvPr id="7" name="Table 9">
            <a:extLst>
              <a:ext uri="{FF2B5EF4-FFF2-40B4-BE49-F238E27FC236}">
                <a16:creationId xmlns:a16="http://schemas.microsoft.com/office/drawing/2014/main" id="{0BA4D3F4-ED3F-77E3-6B48-993C1A77B8CE}"/>
              </a:ext>
            </a:extLst>
          </p:cNvPr>
          <p:cNvGraphicFramePr>
            <a:graphicFrameLocks noGrp="1"/>
          </p:cNvGraphicFramePr>
          <p:nvPr>
            <p:extLst>
              <p:ext uri="{D42A27DB-BD31-4B8C-83A1-F6EECF244321}">
                <p14:modId xmlns:p14="http://schemas.microsoft.com/office/powerpoint/2010/main" val="1755272247"/>
              </p:ext>
            </p:extLst>
          </p:nvPr>
        </p:nvGraphicFramePr>
        <p:xfrm>
          <a:off x="323606" y="4642732"/>
          <a:ext cx="7827866" cy="1151636"/>
        </p:xfrm>
        <a:graphic>
          <a:graphicData uri="http://schemas.openxmlformats.org/drawingml/2006/table">
            <a:tbl>
              <a:tblPr firstRow="1" firstCol="1" bandRow="1">
                <a:effectLst/>
                <a:tableStyleId>{5C22544A-7EE6-4342-B048-85BDC9FD1C3A}</a:tableStyleId>
              </a:tblPr>
              <a:tblGrid>
                <a:gridCol w="1554196">
                  <a:extLst>
                    <a:ext uri="{9D8B030D-6E8A-4147-A177-3AD203B41FA5}">
                      <a16:colId xmlns:a16="http://schemas.microsoft.com/office/drawing/2014/main" val="2403116017"/>
                    </a:ext>
                  </a:extLst>
                </a:gridCol>
                <a:gridCol w="1569165">
                  <a:extLst>
                    <a:ext uri="{9D8B030D-6E8A-4147-A177-3AD203B41FA5}">
                      <a16:colId xmlns:a16="http://schemas.microsoft.com/office/drawing/2014/main" val="1562173028"/>
                    </a:ext>
                  </a:extLst>
                </a:gridCol>
                <a:gridCol w="1559436">
                  <a:extLst>
                    <a:ext uri="{9D8B030D-6E8A-4147-A177-3AD203B41FA5}">
                      <a16:colId xmlns:a16="http://schemas.microsoft.com/office/drawing/2014/main" val="1817474075"/>
                    </a:ext>
                  </a:extLst>
                </a:gridCol>
                <a:gridCol w="1569165">
                  <a:extLst>
                    <a:ext uri="{9D8B030D-6E8A-4147-A177-3AD203B41FA5}">
                      <a16:colId xmlns:a16="http://schemas.microsoft.com/office/drawing/2014/main" val="2312276640"/>
                    </a:ext>
                  </a:extLst>
                </a:gridCol>
                <a:gridCol w="1575904">
                  <a:extLst>
                    <a:ext uri="{9D8B030D-6E8A-4147-A177-3AD203B41FA5}">
                      <a16:colId xmlns:a16="http://schemas.microsoft.com/office/drawing/2014/main" val="4177628792"/>
                    </a:ext>
                  </a:extLst>
                </a:gridCol>
              </a:tblGrid>
              <a:tr h="0">
                <a:tc>
                  <a:txBody>
                    <a:bodyPr/>
                    <a:lstStyle/>
                    <a:p>
                      <a:pPr lvl="0" algn="ctr">
                        <a:lnSpc>
                          <a:spcPct val="115000"/>
                        </a:lnSpc>
                        <a:spcAft>
                          <a:spcPts val="1000"/>
                        </a:spcAft>
                        <a:buNone/>
                      </a:pPr>
                      <a:r>
                        <a:rPr lang="en-GB" sz="1200"/>
                        <a:t>Below 80%</a:t>
                      </a:r>
                      <a:endParaRPr lang="en-GB" sz="1100">
                        <a:latin typeface="Calibri" pitchFamily="34"/>
                        <a:ea typeface="Calibri" pitchFamily="34"/>
                        <a:cs typeface="Times New Roman" pitchFamily="18"/>
                      </a:endParaRPr>
                    </a:p>
                  </a:txBody>
                  <a:tcPr marL="68580" marR="68580" marT="0" marB="0"/>
                </a:tc>
                <a:tc>
                  <a:txBody>
                    <a:bodyPr/>
                    <a:lstStyle/>
                    <a:p>
                      <a:pPr lvl="0" algn="ctr">
                        <a:lnSpc>
                          <a:spcPct val="115000"/>
                        </a:lnSpc>
                        <a:spcAft>
                          <a:spcPts val="1000"/>
                        </a:spcAft>
                        <a:buNone/>
                      </a:pPr>
                      <a:r>
                        <a:rPr lang="en-GB" sz="1200"/>
                        <a:t>80-84.99%</a:t>
                      </a:r>
                      <a:endParaRPr lang="en-GB" sz="1100">
                        <a:latin typeface="Calibri" pitchFamily="34"/>
                        <a:ea typeface="Calibri" pitchFamily="34"/>
                        <a:cs typeface="Times New Roman" pitchFamily="18"/>
                      </a:endParaRPr>
                    </a:p>
                  </a:txBody>
                  <a:tcPr marL="68580" marR="68580" marT="0" marB="0"/>
                </a:tc>
                <a:tc>
                  <a:txBody>
                    <a:bodyPr/>
                    <a:lstStyle/>
                    <a:p>
                      <a:pPr lvl="0" algn="ctr">
                        <a:lnSpc>
                          <a:spcPct val="115000"/>
                        </a:lnSpc>
                        <a:spcAft>
                          <a:spcPts val="1000"/>
                        </a:spcAft>
                        <a:buNone/>
                      </a:pPr>
                      <a:r>
                        <a:rPr lang="en-GB" sz="1200"/>
                        <a:t>85-89.99%</a:t>
                      </a:r>
                      <a:endParaRPr lang="en-GB" sz="1100">
                        <a:latin typeface="Calibri" pitchFamily="34"/>
                        <a:ea typeface="Calibri" pitchFamily="34"/>
                        <a:cs typeface="Times New Roman" pitchFamily="18"/>
                      </a:endParaRPr>
                    </a:p>
                  </a:txBody>
                  <a:tcPr marL="68580" marR="68580" marT="0" marB="0"/>
                </a:tc>
                <a:tc>
                  <a:txBody>
                    <a:bodyPr/>
                    <a:lstStyle/>
                    <a:p>
                      <a:pPr lvl="0" algn="ctr">
                        <a:lnSpc>
                          <a:spcPct val="115000"/>
                        </a:lnSpc>
                        <a:spcAft>
                          <a:spcPts val="1000"/>
                        </a:spcAft>
                        <a:buNone/>
                      </a:pPr>
                      <a:r>
                        <a:rPr lang="en-GB" sz="1200"/>
                        <a:t>90-94.99%</a:t>
                      </a:r>
                      <a:endParaRPr lang="en-GB" sz="1100">
                        <a:latin typeface="Calibri" pitchFamily="34"/>
                        <a:ea typeface="Calibri" pitchFamily="34"/>
                        <a:cs typeface="Times New Roman" pitchFamily="18"/>
                      </a:endParaRPr>
                    </a:p>
                  </a:txBody>
                  <a:tcPr marL="68580" marR="68580" marT="0" marB="0"/>
                </a:tc>
                <a:tc>
                  <a:txBody>
                    <a:bodyPr/>
                    <a:lstStyle/>
                    <a:p>
                      <a:pPr lvl="0" algn="ctr">
                        <a:lnSpc>
                          <a:spcPct val="115000"/>
                        </a:lnSpc>
                        <a:spcAft>
                          <a:spcPts val="1000"/>
                        </a:spcAft>
                        <a:buNone/>
                      </a:pPr>
                      <a:r>
                        <a:rPr lang="en-GB" sz="1200"/>
                        <a:t>95% +</a:t>
                      </a:r>
                      <a:endParaRPr lang="en-GB" sz="110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3788748651"/>
                  </a:ext>
                </a:extLst>
              </a:tr>
              <a:tr h="31747">
                <a:tc>
                  <a:txBody>
                    <a:bodyPr/>
                    <a:lstStyle/>
                    <a:p>
                      <a:pPr lvl="0">
                        <a:lnSpc>
                          <a:spcPct val="115000"/>
                        </a:lnSpc>
                        <a:spcAft>
                          <a:spcPts val="1000"/>
                        </a:spcAft>
                        <a:buNone/>
                      </a:pPr>
                      <a:r>
                        <a:rPr lang="en-GB" sz="1200" dirty="0"/>
                        <a:t>13 pupils including 7 Nursery pupils. </a:t>
                      </a:r>
                      <a:endParaRPr lang="en-GB" sz="1100" dirty="0">
                        <a:latin typeface="Calibri" pitchFamily="34"/>
                        <a:ea typeface="Calibri" pitchFamily="34"/>
                        <a:cs typeface="Times New Roman" pitchFamily="18"/>
                      </a:endParaRPr>
                    </a:p>
                  </a:txBody>
                  <a:tcPr marL="68580" marR="68580" marT="0" marB="0"/>
                </a:tc>
                <a:tc>
                  <a:txBody>
                    <a:bodyPr/>
                    <a:lstStyle/>
                    <a:p>
                      <a:pPr lvl="0" algn="ctr">
                        <a:lnSpc>
                          <a:spcPct val="115000"/>
                        </a:lnSpc>
                        <a:spcAft>
                          <a:spcPts val="1000"/>
                        </a:spcAft>
                        <a:buNone/>
                      </a:pPr>
                      <a:r>
                        <a:rPr lang="en-GB" sz="1200" dirty="0"/>
                        <a:t>7 pupils including 4 Nursery pupils </a:t>
                      </a:r>
                      <a:endParaRPr lang="en-GB" sz="1100" dirty="0">
                        <a:latin typeface="Calibri" pitchFamily="34"/>
                        <a:ea typeface="Calibri" pitchFamily="34"/>
                        <a:cs typeface="Times New Roman" pitchFamily="18"/>
                      </a:endParaRPr>
                    </a:p>
                  </a:txBody>
                  <a:tcPr marL="68580" marR="68580" marT="0" marB="0"/>
                </a:tc>
                <a:tc>
                  <a:txBody>
                    <a:bodyPr/>
                    <a:lstStyle/>
                    <a:p>
                      <a:pPr lvl="0" algn="ctr">
                        <a:lnSpc>
                          <a:spcPct val="115000"/>
                        </a:lnSpc>
                        <a:spcAft>
                          <a:spcPts val="1000"/>
                        </a:spcAft>
                        <a:buNone/>
                      </a:pPr>
                      <a:r>
                        <a:rPr lang="en-GB" sz="1200" dirty="0"/>
                        <a:t>18 pupils including 2 Nursery pupils </a:t>
                      </a:r>
                      <a:endParaRPr lang="en-GB" sz="1100" dirty="0">
                        <a:latin typeface="Calibri" pitchFamily="34"/>
                        <a:ea typeface="Calibri" pitchFamily="34"/>
                        <a:cs typeface="Times New Roman" pitchFamily="18"/>
                      </a:endParaRPr>
                    </a:p>
                  </a:txBody>
                  <a:tcPr marL="68580" marR="68580" marT="0" marB="0"/>
                </a:tc>
                <a:tc>
                  <a:txBody>
                    <a:bodyPr/>
                    <a:lstStyle/>
                    <a:p>
                      <a:pPr lvl="0" algn="ctr">
                        <a:lnSpc>
                          <a:spcPct val="115000"/>
                        </a:lnSpc>
                        <a:spcAft>
                          <a:spcPts val="1000"/>
                        </a:spcAft>
                        <a:buNone/>
                      </a:pPr>
                      <a:r>
                        <a:rPr lang="en-GB" sz="1200" dirty="0"/>
                        <a:t>48 pupils </a:t>
                      </a:r>
                      <a:endParaRPr lang="en-GB" sz="1100" dirty="0"/>
                    </a:p>
                    <a:p>
                      <a:pPr lvl="0" algn="ctr">
                        <a:lnSpc>
                          <a:spcPct val="115000"/>
                        </a:lnSpc>
                        <a:spcAft>
                          <a:spcPts val="1000"/>
                        </a:spcAft>
                        <a:buNone/>
                      </a:pPr>
                      <a:r>
                        <a:rPr lang="en-GB" sz="1200" dirty="0"/>
                        <a:t>Including 7 Nursery pupils </a:t>
                      </a:r>
                      <a:endParaRPr lang="en-GB" sz="1100" dirty="0">
                        <a:latin typeface="Calibri" pitchFamily="34"/>
                        <a:ea typeface="Calibri" pitchFamily="34"/>
                        <a:cs typeface="Times New Roman" pitchFamily="18"/>
                      </a:endParaRPr>
                    </a:p>
                  </a:txBody>
                  <a:tcPr marL="68580" marR="68580" marT="0" marB="0"/>
                </a:tc>
                <a:tc>
                  <a:txBody>
                    <a:bodyPr/>
                    <a:lstStyle/>
                    <a:p>
                      <a:pPr lvl="0" algn="ctr">
                        <a:lnSpc>
                          <a:spcPct val="115000"/>
                        </a:lnSpc>
                        <a:spcAft>
                          <a:spcPts val="1000"/>
                        </a:spcAft>
                        <a:buNone/>
                      </a:pPr>
                      <a:r>
                        <a:rPr lang="en-GB" sz="1200" dirty="0"/>
                        <a:t>68 pupils </a:t>
                      </a:r>
                      <a:endParaRPr lang="en-GB" sz="1100" dirty="0"/>
                    </a:p>
                    <a:p>
                      <a:pPr lvl="0" algn="ctr">
                        <a:lnSpc>
                          <a:spcPct val="115000"/>
                        </a:lnSpc>
                        <a:spcAft>
                          <a:spcPts val="1000"/>
                        </a:spcAft>
                        <a:buNone/>
                      </a:pPr>
                      <a:r>
                        <a:rPr lang="en-GB" sz="1200" dirty="0"/>
                        <a:t>7 pupils currently have 100% attendance. </a:t>
                      </a:r>
                      <a:endParaRPr lang="en-GB" sz="1100" dirty="0">
                        <a:latin typeface="Calibri" pitchFamily="34"/>
                        <a:ea typeface="Calibri" pitchFamily="34"/>
                        <a:cs typeface="Times New Roman" pitchFamily="18"/>
                      </a:endParaRPr>
                    </a:p>
                  </a:txBody>
                  <a:tcPr marL="68580" marR="68580" marT="0" marB="0"/>
                </a:tc>
                <a:extLst>
                  <a:ext uri="{0D108BD9-81ED-4DB2-BD59-A6C34878D82A}">
                    <a16:rowId xmlns:a16="http://schemas.microsoft.com/office/drawing/2014/main" val="1779010289"/>
                  </a:ext>
                </a:extLst>
              </a:tr>
            </a:tbl>
          </a:graphicData>
        </a:graphic>
      </p:graphicFrame>
      <p:pic>
        <p:nvPicPr>
          <p:cNvPr id="8" name="Picture 3" descr="A screenshot of a computer screen&#10;&#10;AI-generated content may be incorrect.">
            <a:extLst>
              <a:ext uri="{FF2B5EF4-FFF2-40B4-BE49-F238E27FC236}">
                <a16:creationId xmlns:a16="http://schemas.microsoft.com/office/drawing/2014/main" id="{6E2EF97A-27FC-8E81-4710-BCC79B7B2AA6}"/>
              </a:ext>
            </a:extLst>
          </p:cNvPr>
          <p:cNvPicPr>
            <a:picLocks noChangeAspect="1"/>
          </p:cNvPicPr>
          <p:nvPr/>
        </p:nvPicPr>
        <p:blipFill>
          <a:blip r:embed="rId4"/>
          <a:srcRect/>
          <a:stretch>
            <a:fillRect/>
          </a:stretch>
        </p:blipFill>
        <p:spPr>
          <a:xfrm>
            <a:off x="6390851" y="2914004"/>
            <a:ext cx="5448472" cy="774119"/>
          </a:xfrm>
          <a:prstGeom prst="rect">
            <a:avLst/>
          </a:prstGeom>
          <a:noFill/>
          <a:ln cap="flat">
            <a:noFill/>
          </a:ln>
        </p:spPr>
      </p:pic>
      <p:sp>
        <p:nvSpPr>
          <p:cNvPr id="9" name="Rectangle 5">
            <a:extLst>
              <a:ext uri="{FF2B5EF4-FFF2-40B4-BE49-F238E27FC236}">
                <a16:creationId xmlns:a16="http://schemas.microsoft.com/office/drawing/2014/main" id="{921CA07A-ABB6-C640-C645-E097780C7527}"/>
              </a:ext>
            </a:extLst>
          </p:cNvPr>
          <p:cNvSpPr/>
          <p:nvPr/>
        </p:nvSpPr>
        <p:spPr>
          <a:xfrm>
            <a:off x="1655758" y="4927601"/>
            <a:ext cx="12191996" cy="457200"/>
          </a:xfrm>
          <a:prstGeom prst="rect">
            <a:avLst/>
          </a:prstGeom>
          <a:noFill/>
          <a:ln cap="flat">
            <a:noFill/>
            <a:prstDash val="solid"/>
          </a:ln>
        </p:spPr>
        <p:txBody>
          <a:bodyPr vert="horz" wrap="none" lIns="91440" tIns="45720" rIns="91440" bIns="45720" anchor="ctr"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800" b="0" i="0" u="none" strike="noStrike" kern="1200" cap="none" spc="0" baseline="0">
              <a:solidFill>
                <a:srgbClr val="000000"/>
              </a:solidFill>
              <a:uFillTx/>
              <a:latin typeface="Gill Sans MT"/>
            </a:endParaRPr>
          </a:p>
        </p:txBody>
      </p:sp>
      <p:sp>
        <p:nvSpPr>
          <p:cNvPr id="10" name="TextBox 9">
            <a:extLst>
              <a:ext uri="{FF2B5EF4-FFF2-40B4-BE49-F238E27FC236}">
                <a16:creationId xmlns:a16="http://schemas.microsoft.com/office/drawing/2014/main" id="{464CBF3E-37C3-7613-2B05-2F63E69341E1}"/>
              </a:ext>
            </a:extLst>
          </p:cNvPr>
          <p:cNvSpPr txBox="1">
            <a:spLocks noGrp="1"/>
          </p:cNvSpPr>
          <p:nvPr/>
        </p:nvSpPr>
        <p:spPr>
          <a:xfrm>
            <a:off x="909841" y="6099232"/>
            <a:ext cx="6293711" cy="461665"/>
          </a:xfrm>
          <a:prstGeom prst="rect">
            <a:avLst/>
          </a:prstGeom>
        </p:spPr>
        <p:txBody>
          <a:bodyPr vert="horz" wrap="none" lIns="91440" tIns="45720" rIns="91440" bIns="45720" rtlCol="0" anchor="ctr">
            <a:sp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hangingPunct="0">
              <a:spcBef>
                <a:spcPts val="0"/>
              </a:spcBef>
              <a:buNone/>
            </a:pPr>
            <a:r>
              <a:rPr lang="en-GB" sz="1200" dirty="0">
                <a:ea typeface="Calibri"/>
                <a:cs typeface="Arial"/>
              </a:rPr>
              <a:t>16.23% of statutory school age pupils across the school their attendance fell below 90%, </a:t>
            </a:r>
            <a:endParaRPr lang="en-GB" dirty="0">
              <a:ea typeface="Calibri"/>
              <a:cs typeface="Arial"/>
            </a:endParaRPr>
          </a:p>
          <a:p>
            <a:pPr marL="0" indent="0">
              <a:spcBef>
                <a:spcPts val="0"/>
              </a:spcBef>
              <a:buNone/>
            </a:pPr>
            <a:r>
              <a:rPr lang="en-GB" sz="1200" dirty="0">
                <a:ea typeface="Calibri"/>
                <a:cs typeface="Arial"/>
              </a:rPr>
              <a:t>however, this is an improvement of 8.45%</a:t>
            </a:r>
            <a:endParaRPr lang="en-GB" sz="1800" dirty="0">
              <a:ea typeface="Calibri"/>
              <a:cs typeface="Arial"/>
            </a:endParaRPr>
          </a:p>
        </p:txBody>
      </p:sp>
    </p:spTree>
    <p:extLst>
      <p:ext uri="{BB962C8B-B14F-4D97-AF65-F5344CB8AC3E}">
        <p14:creationId xmlns:p14="http://schemas.microsoft.com/office/powerpoint/2010/main" val="2830796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646B5-8282-F8B5-05A3-8F4DBEAA8668}"/>
              </a:ext>
            </a:extLst>
          </p:cNvPr>
          <p:cNvSpPr>
            <a:spLocks noGrp="1"/>
          </p:cNvSpPr>
          <p:nvPr>
            <p:ph type="title"/>
          </p:nvPr>
        </p:nvSpPr>
        <p:spPr>
          <a:xfrm>
            <a:off x="670612" y="137229"/>
            <a:ext cx="4905907" cy="1320800"/>
          </a:xfrm>
        </p:spPr>
        <p:txBody>
          <a:bodyPr anchor="ctr">
            <a:normAutofit/>
          </a:bodyPr>
          <a:lstStyle/>
          <a:p>
            <a:r>
              <a:rPr lang="en-GB" dirty="0"/>
              <a:t>Estyn interim visit </a:t>
            </a:r>
          </a:p>
        </p:txBody>
      </p:sp>
      <p:sp>
        <p:nvSpPr>
          <p:cNvPr id="3" name="Content Placeholder 2">
            <a:extLst>
              <a:ext uri="{FF2B5EF4-FFF2-40B4-BE49-F238E27FC236}">
                <a16:creationId xmlns:a16="http://schemas.microsoft.com/office/drawing/2014/main" id="{C3794939-96C3-D7B6-EC7B-76EDF954C6FF}"/>
              </a:ext>
            </a:extLst>
          </p:cNvPr>
          <p:cNvSpPr>
            <a:spLocks noGrp="1"/>
          </p:cNvSpPr>
          <p:nvPr>
            <p:ph idx="1"/>
          </p:nvPr>
        </p:nvSpPr>
        <p:spPr>
          <a:xfrm>
            <a:off x="670612" y="1296481"/>
            <a:ext cx="5425388" cy="4763890"/>
          </a:xfrm>
        </p:spPr>
        <p:txBody>
          <a:bodyPr vert="horz" lIns="91440" tIns="45720" rIns="91440" bIns="45720" rtlCol="0" anchor="t">
            <a:noAutofit/>
          </a:bodyPr>
          <a:lstStyle/>
          <a:p>
            <a:pPr marL="0" indent="0">
              <a:lnSpc>
                <a:spcPct val="90000"/>
              </a:lnSpc>
              <a:buNone/>
            </a:pPr>
            <a:r>
              <a:rPr lang="en-GB" sz="1000" dirty="0"/>
              <a:t>Following an interim Estyn visit in June 2025, findings from the visit reported that:</a:t>
            </a:r>
            <a:endParaRPr lang="en-US" sz="1000" dirty="0"/>
          </a:p>
          <a:p>
            <a:pPr>
              <a:lnSpc>
                <a:spcPct val="90000"/>
              </a:lnSpc>
            </a:pPr>
            <a:r>
              <a:rPr lang="en-GB" sz="1000" dirty="0"/>
              <a:t>Leaders have an honest and accurate understanding of the progress the school has made since the core inspection, and of the next steps in the school’s development.</a:t>
            </a:r>
            <a:endParaRPr lang="en-US" sz="1000" dirty="0"/>
          </a:p>
          <a:p>
            <a:pPr>
              <a:lnSpc>
                <a:spcPct val="90000"/>
              </a:lnSpc>
            </a:pPr>
            <a:r>
              <a:rPr lang="en-GB" sz="1000" dirty="0"/>
              <a:t>There is an increasingly reflective culture in the school. Leaders have established an inclusive approach to self-evaluation that involves all staff. Staff understand the important role they play in evaluating the school’s effectiveness. They appreciate the feedback, support and guidance they receive and are responsive to it. </a:t>
            </a:r>
            <a:endParaRPr lang="en-US" sz="1000" dirty="0"/>
          </a:p>
          <a:p>
            <a:pPr>
              <a:lnSpc>
                <a:spcPct val="90000"/>
              </a:lnSpc>
            </a:pPr>
            <a:r>
              <a:rPr lang="en-GB" sz="1000" dirty="0"/>
              <a:t>Leaders have a clear vision for the approach to, and quality of, teaching in the school. They use a good range of self-evaluation activities effectively, helping them to understand and evaluate teaching and its impact on pupils’ learning. They use the information they gather appropriately to inform the next steps in the school’s development, including ongoing improvements to classroom practice.</a:t>
            </a:r>
            <a:endParaRPr lang="en-US" sz="1000" dirty="0"/>
          </a:p>
          <a:p>
            <a:pPr>
              <a:lnSpc>
                <a:spcPct val="90000"/>
              </a:lnSpc>
            </a:pPr>
            <a:r>
              <a:rPr lang="en-GB" sz="1000" dirty="0"/>
              <a:t>Leaders and staff have recognised the need to ensure that feedback to pupils is more meaningful and supports progress in learning. The school has been suitably proactive and collaborative in its approach to achieving this. </a:t>
            </a:r>
            <a:endParaRPr lang="en-US" sz="1000" dirty="0"/>
          </a:p>
          <a:p>
            <a:pPr>
              <a:lnSpc>
                <a:spcPct val="90000"/>
              </a:lnSpc>
            </a:pPr>
            <a:r>
              <a:rPr lang="en-GB" sz="1000" dirty="0"/>
              <a:t>All staff have engaged with relevant professional learning, and together, have revised the school’s policy and approach to providing effective feedback. This work is beginning to be evident in classroom practice, helping pupils to start to have a better understanding of how to move their learning forward. </a:t>
            </a:r>
            <a:endParaRPr lang="en-US" sz="1000" dirty="0"/>
          </a:p>
          <a:p>
            <a:pPr>
              <a:lnSpc>
                <a:spcPct val="90000"/>
              </a:lnSpc>
            </a:pPr>
            <a:r>
              <a:rPr lang="en-GB" sz="1000" dirty="0"/>
              <a:t>Generally, teachers provide valuable and timely feedback to pupils. They have developed a helpful ‘conference’ approach to providing beneficial feedback during lessons. Through these conferences, staff or other pupils support pupils to make improvements to their work and deepen their understanding. This initiative is helping pupils to develop an appropriate understanding of the purpose and benefit of feedback and how to successfully act upon it. </a:t>
            </a:r>
            <a:endParaRPr lang="en-US" sz="1000" dirty="0"/>
          </a:p>
          <a:p>
            <a:pPr>
              <a:lnSpc>
                <a:spcPct val="90000"/>
              </a:lnSpc>
            </a:pPr>
            <a:r>
              <a:rPr lang="en-GB" sz="1000" dirty="0"/>
              <a:t>Staff are beginning to use effective questioning techniques that, overall, help pupils to confirm and clarify their understanding. Where this practice is most effective, it encourages pupils to reflect on their learning and enables them to understand and address their next steps. This is helping pupils across the school to begin to develop as independent learners. This will be a focus for improvement during the academic year 2025/26. </a:t>
            </a:r>
            <a:endParaRPr lang="en-US" sz="1000" dirty="0"/>
          </a:p>
          <a:p>
            <a:pPr>
              <a:lnSpc>
                <a:spcPct val="90000"/>
              </a:lnSpc>
            </a:pPr>
            <a:endParaRPr lang="en-GB" sz="1000" dirty="0"/>
          </a:p>
        </p:txBody>
      </p:sp>
      <p:pic>
        <p:nvPicPr>
          <p:cNvPr id="4" name="Picture 3" descr="Estyn - Wikipedia">
            <a:extLst>
              <a:ext uri="{FF2B5EF4-FFF2-40B4-BE49-F238E27FC236}">
                <a16:creationId xmlns:a16="http://schemas.microsoft.com/office/drawing/2014/main" id="{211BA20D-9695-1386-FADC-0C75EE55C011}"/>
              </a:ext>
            </a:extLst>
          </p:cNvPr>
          <p:cNvPicPr>
            <a:picLocks noChangeAspect="1"/>
          </p:cNvPicPr>
          <p:nvPr/>
        </p:nvPicPr>
        <p:blipFill>
          <a:blip r:embed="rId2"/>
          <a:stretch>
            <a:fillRect/>
          </a:stretch>
        </p:blipFill>
        <p:spPr>
          <a:xfrm>
            <a:off x="6549009" y="1818382"/>
            <a:ext cx="4602747" cy="322804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482895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D143C01-9449-2A31-E9B7-8BB8A339F423}"/>
              </a:ext>
            </a:extLst>
          </p:cNvPr>
          <p:cNvPicPr>
            <a:picLocks noChangeAspect="1"/>
          </p:cNvPicPr>
          <p:nvPr/>
        </p:nvPicPr>
        <p:blipFill>
          <a:blip r:embed="rId2"/>
          <a:srcRect t="15207" r="-1" b="19867"/>
          <a:stretch>
            <a:fillRect/>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8025B6A4-4C4B-F8F1-7146-9B5C3EEE2F05}"/>
              </a:ext>
            </a:extLst>
          </p:cNvPr>
          <p:cNvSpPr>
            <a:spLocks noGrp="1"/>
          </p:cNvSpPr>
          <p:nvPr>
            <p:ph type="title"/>
          </p:nvPr>
        </p:nvSpPr>
        <p:spPr>
          <a:xfrm>
            <a:off x="398596" y="118712"/>
            <a:ext cx="3851123" cy="1320800"/>
          </a:xfrm>
        </p:spPr>
        <p:txBody>
          <a:bodyPr>
            <a:normAutofit/>
          </a:bodyPr>
          <a:lstStyle/>
          <a:p>
            <a:r>
              <a:rPr lang="en-GB" dirty="0"/>
              <a:t>Our Curriculum </a:t>
            </a:r>
          </a:p>
        </p:txBody>
      </p:sp>
      <p:sp>
        <p:nvSpPr>
          <p:cNvPr id="3" name="Content Placeholder 2">
            <a:extLst>
              <a:ext uri="{FF2B5EF4-FFF2-40B4-BE49-F238E27FC236}">
                <a16:creationId xmlns:a16="http://schemas.microsoft.com/office/drawing/2014/main" id="{F93F4431-B0D6-7FCC-5D4B-321861DAF917}"/>
              </a:ext>
            </a:extLst>
          </p:cNvPr>
          <p:cNvSpPr>
            <a:spLocks noGrp="1"/>
          </p:cNvSpPr>
          <p:nvPr>
            <p:ph idx="1"/>
          </p:nvPr>
        </p:nvSpPr>
        <p:spPr>
          <a:xfrm>
            <a:off x="274258" y="409217"/>
            <a:ext cx="4684292" cy="4299189"/>
          </a:xfrm>
        </p:spPr>
        <p:txBody>
          <a:bodyPr>
            <a:noAutofit/>
          </a:bodyPr>
          <a:lstStyle/>
          <a:p>
            <a:pPr marL="0" indent="0" fontAlgn="base">
              <a:lnSpc>
                <a:spcPct val="90000"/>
              </a:lnSpc>
              <a:buNone/>
            </a:pPr>
            <a:endParaRPr lang="en-GB" sz="1000" dirty="0"/>
          </a:p>
          <a:p>
            <a:pPr marL="0" indent="0" fontAlgn="base">
              <a:lnSpc>
                <a:spcPct val="90000"/>
              </a:lnSpc>
              <a:buNone/>
            </a:pPr>
            <a:endParaRPr lang="en-GB" sz="1000" dirty="0"/>
          </a:p>
          <a:p>
            <a:pPr marL="0" indent="0" fontAlgn="base">
              <a:lnSpc>
                <a:spcPct val="90000"/>
              </a:lnSpc>
              <a:buNone/>
            </a:pPr>
            <a:r>
              <a:rPr lang="en-GB" sz="1000" dirty="0"/>
              <a:t>Everything we do and everything a child experiences at Blaengwrach Primary in pursuit of the four purposes is called our curriculum. Our school community have worked collaboratively to develop a shared vision for the curriculum and are developing a shared understanding of progression at Blaengwrach Primary School.  </a:t>
            </a:r>
          </a:p>
          <a:p>
            <a:pPr marL="0" indent="0" fontAlgn="base">
              <a:lnSpc>
                <a:spcPct val="90000"/>
              </a:lnSpc>
              <a:buNone/>
            </a:pPr>
            <a:r>
              <a:rPr lang="en-GB" sz="1000" dirty="0"/>
              <a:t>Our curriculum meets the requirements of Curriculum for Wales focusing on ensuring that our pupils embody the four purposes as Ambitious Capable Learners; Enterprising Confident Contributors; Ethical and Informed Citizens and healthy Confident Individuals. Our curriculum is progressive and ensures that pupils develop control and independence in the development of their literacy, numeracy, digital and integral skills in addition to ensuring pupils engage with increasingly complex and sophisticated content to progress their knowledge and understanding. </a:t>
            </a:r>
          </a:p>
          <a:p>
            <a:pPr marL="0" indent="0" fontAlgn="base">
              <a:lnSpc>
                <a:spcPct val="90000"/>
              </a:lnSpc>
              <a:buNone/>
            </a:pPr>
            <a:r>
              <a:rPr lang="en-GB" sz="1000" dirty="0"/>
              <a:t>Learners develop their understanding of the What Matters statements. By exploring and revisiting the statements of What Matters our learners deepen their knowledge and understanding during their time at Blaengwrach and as part of their learning continuum to progress to a more sophisticated understanding of the key knowledge, ideas and principles in each Area of Learning and Experience (</a:t>
            </a:r>
            <a:r>
              <a:rPr lang="en-GB" sz="1000" dirty="0" err="1"/>
              <a:t>AoLE</a:t>
            </a:r>
            <a:r>
              <a:rPr lang="en-GB" sz="1000" dirty="0"/>
              <a:t>).  </a:t>
            </a:r>
          </a:p>
          <a:p>
            <a:pPr marL="0" indent="0" fontAlgn="base">
              <a:lnSpc>
                <a:spcPct val="90000"/>
              </a:lnSpc>
              <a:buNone/>
            </a:pPr>
            <a:r>
              <a:rPr lang="en-GB" sz="1000" dirty="0"/>
              <a:t>Concepts, topics, themes change from term to term, but the curriculum consists of six </a:t>
            </a:r>
            <a:r>
              <a:rPr lang="en-GB" sz="1000" dirty="0" err="1"/>
              <a:t>AoLEs</a:t>
            </a:r>
            <a:r>
              <a:rPr lang="en-GB" sz="1000" dirty="0"/>
              <a:t> and experiences as well as cross curricular themes of literacy, numeracy and digital competency. Our curriculum is designed to create a sense of belonging in our pupils in a physical, geographical, historical, cultural, social and cultural sense as a place that has shaped and continues to shape the community. We aim to support our children to make sense of their own identities and those of others in our community, in Wales and across the world, and to grow the self-belief to know that they can affect change, not just at home, in school, or in their community, but in Wales and on the world stage. </a:t>
            </a:r>
          </a:p>
          <a:p>
            <a:pPr marL="0" indent="0" fontAlgn="base">
              <a:lnSpc>
                <a:spcPct val="90000"/>
              </a:lnSpc>
              <a:buNone/>
            </a:pPr>
            <a:r>
              <a:rPr lang="en-GB" sz="1000" dirty="0"/>
              <a:t>Our concepts and themes will change over time to reflect the society in which we live. The experiences our children will have been a part of at Blaengwrach aims to fire their imagination and shape their dreams. Through our curriculum our children will have goals to aim for, interests that sustain them and a passion for success with the very best chance of a future filled with happiness, choice and opportunity.  </a:t>
            </a:r>
          </a:p>
          <a:p>
            <a:pPr>
              <a:lnSpc>
                <a:spcPct val="90000"/>
              </a:lnSpc>
            </a:pPr>
            <a:endParaRPr lang="en-GB" sz="1000" dirty="0"/>
          </a:p>
        </p:txBody>
      </p:sp>
      <p:cxnSp>
        <p:nvCxnSpPr>
          <p:cNvPr id="46" name="Straight Connector 45">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50"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52"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54"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56"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58"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0"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2"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32454004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E8914B1-1CE2-9BEA-8374-B9FA88FC2A3D}"/>
              </a:ext>
            </a:extLst>
          </p:cNvPr>
          <p:cNvPicPr>
            <a:picLocks noChangeAspect="1"/>
          </p:cNvPicPr>
          <p:nvPr/>
        </p:nvPicPr>
        <p:blipFill>
          <a:blip r:embed="rId2"/>
          <a:srcRect l="6023" r="7339"/>
          <a:stretch>
            <a:fillRect/>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10F071DB-8F9C-8A0E-0A7C-7A76000A2E64}"/>
              </a:ext>
            </a:extLst>
          </p:cNvPr>
          <p:cNvSpPr>
            <a:spLocks noGrp="1"/>
          </p:cNvSpPr>
          <p:nvPr>
            <p:ph type="title"/>
          </p:nvPr>
        </p:nvSpPr>
        <p:spPr>
          <a:xfrm>
            <a:off x="677333" y="609600"/>
            <a:ext cx="3851123" cy="1320800"/>
          </a:xfrm>
        </p:spPr>
        <p:txBody>
          <a:bodyPr>
            <a:normAutofit/>
          </a:bodyPr>
          <a:lstStyle/>
          <a:p>
            <a:pPr>
              <a:lnSpc>
                <a:spcPct val="90000"/>
              </a:lnSpc>
            </a:pPr>
            <a:r>
              <a:rPr lang="en-GB" sz="2800" b="1"/>
              <a:t>The Welsh Language</a:t>
            </a:r>
            <a:br>
              <a:rPr lang="en-GB" sz="2800"/>
            </a:br>
            <a:endParaRPr lang="en-GB" sz="2800"/>
          </a:p>
        </p:txBody>
      </p:sp>
      <p:sp>
        <p:nvSpPr>
          <p:cNvPr id="3" name="Content Placeholder 2">
            <a:extLst>
              <a:ext uri="{FF2B5EF4-FFF2-40B4-BE49-F238E27FC236}">
                <a16:creationId xmlns:a16="http://schemas.microsoft.com/office/drawing/2014/main" id="{19076CF3-7F26-4A77-E63E-AD717F37FE29}"/>
              </a:ext>
            </a:extLst>
          </p:cNvPr>
          <p:cNvSpPr>
            <a:spLocks noGrp="1"/>
          </p:cNvSpPr>
          <p:nvPr>
            <p:ph idx="1"/>
          </p:nvPr>
        </p:nvSpPr>
        <p:spPr>
          <a:xfrm>
            <a:off x="677334" y="1559293"/>
            <a:ext cx="4083552" cy="4482070"/>
          </a:xfrm>
        </p:spPr>
        <p:txBody>
          <a:bodyPr>
            <a:normAutofit fontScale="92500" lnSpcReduction="10000"/>
          </a:bodyPr>
          <a:lstStyle/>
          <a:p>
            <a:pPr marL="0" indent="0">
              <a:lnSpc>
                <a:spcPct val="90000"/>
              </a:lnSpc>
              <a:buNone/>
            </a:pPr>
            <a:r>
              <a:rPr lang="en-GB" sz="700" dirty="0"/>
              <a:t> </a:t>
            </a:r>
          </a:p>
          <a:p>
            <a:pPr marL="0" indent="0">
              <a:lnSpc>
                <a:spcPct val="90000"/>
              </a:lnSpc>
              <a:buNone/>
            </a:pPr>
            <a:r>
              <a:rPr lang="en-GB" sz="1100" dirty="0"/>
              <a:t>Although our pupils are taught through the medium of English, our pupils are encouraged to use Welsh throughout the day and when greeting others. Pupils are also encouraged to use Welsh to communicate outside of formal instruction such as games during playtime and instructions throughout the day.</a:t>
            </a:r>
          </a:p>
          <a:p>
            <a:pPr marL="0" indent="0">
              <a:lnSpc>
                <a:spcPct val="90000"/>
              </a:lnSpc>
              <a:buNone/>
            </a:pPr>
            <a:r>
              <a:rPr lang="en-GB" sz="1100" dirty="0"/>
              <a:t>Welsh is spoken and practised in each class throughout the school, and this is reinforced by our very enthusiastic </a:t>
            </a:r>
            <a:r>
              <a:rPr lang="en-GB" sz="1100" dirty="0" err="1"/>
              <a:t>Criw</a:t>
            </a:r>
            <a:r>
              <a:rPr lang="en-GB" sz="1100" dirty="0"/>
              <a:t> Cymraeg at breaktimes and during assemblies. The school actively promotes the development of the Welsh language and is committed to following the </a:t>
            </a:r>
            <a:r>
              <a:rPr lang="en-GB" sz="1100" dirty="0" err="1"/>
              <a:t>Siarter</a:t>
            </a:r>
            <a:r>
              <a:rPr lang="en-GB" sz="1100" dirty="0"/>
              <a:t> Iaith. We have been awarded the Bronze </a:t>
            </a:r>
            <a:r>
              <a:rPr lang="en-GB" sz="1100" dirty="0" err="1"/>
              <a:t>Siarter</a:t>
            </a:r>
            <a:r>
              <a:rPr lang="en-GB" sz="1100" dirty="0"/>
              <a:t> Iaith award and are working towards our Silver award.</a:t>
            </a:r>
          </a:p>
          <a:p>
            <a:pPr marL="0" indent="0">
              <a:lnSpc>
                <a:spcPct val="90000"/>
              </a:lnSpc>
              <a:buNone/>
            </a:pPr>
            <a:r>
              <a:rPr lang="en-GB" sz="1100" dirty="0"/>
              <a:t>The Welsh advisory team visit the school regularly to support and work alongside our teachers and children. We are members of the Urdd and as a result are able to enter the Eisteddfod competitions throughout the year and receive language support from the Urdd leaders. Our older pupils competed in the Urdd Eisteddfod during the academic year 2024/25 in the Art and Craft: Textiles competition, and two pupils experienced success being awarded 2</a:t>
            </a:r>
            <a:r>
              <a:rPr lang="en-GB" sz="1100" baseline="30000" dirty="0"/>
              <a:t>nd</a:t>
            </a:r>
            <a:r>
              <a:rPr lang="en-GB" sz="1100" dirty="0"/>
              <a:t> and 3</a:t>
            </a:r>
            <a:r>
              <a:rPr lang="en-GB" sz="1100" baseline="30000" dirty="0"/>
              <a:t>rd</a:t>
            </a:r>
            <a:r>
              <a:rPr lang="en-GB" sz="1100" dirty="0"/>
              <a:t> place in the local area rounds of the competition.  </a:t>
            </a:r>
          </a:p>
          <a:p>
            <a:pPr marL="0" indent="0">
              <a:lnSpc>
                <a:spcPct val="90000"/>
              </a:lnSpc>
              <a:buNone/>
            </a:pPr>
            <a:r>
              <a:rPr lang="en-GB" sz="1100" dirty="0"/>
              <a:t>St. David’s day is an important part of our heritage and is celebrated through our curriculum; pupils have the opportunity where appropriate to apply their knowledge and understanding of the cultural, economic, environmental, historical and linguistic characteristics of Wales (Article 30). </a:t>
            </a:r>
          </a:p>
          <a:p>
            <a:pPr marL="0" indent="0">
              <a:lnSpc>
                <a:spcPct val="90000"/>
              </a:lnSpc>
              <a:buNone/>
            </a:pPr>
            <a:r>
              <a:rPr lang="en-GB" sz="1100" dirty="0"/>
              <a:t>During the academic year 2024/25 during Welsh week our children enjoyed a whole school family Welsh cultural activities including Art, rugby skills, </a:t>
            </a:r>
            <a:r>
              <a:rPr lang="en-GB" sz="1100" dirty="0" err="1"/>
              <a:t>Twmpath</a:t>
            </a:r>
            <a:r>
              <a:rPr lang="en-GB" sz="1100" dirty="0"/>
              <a:t>, poetry, handwriting, art and reciting competition, a Welsh language Silent disco, and a Year 6 Welsh language quiz with Menter Iaith competing in the final round of the competition alongside LA local primary schools. </a:t>
            </a:r>
          </a:p>
          <a:p>
            <a:pPr>
              <a:lnSpc>
                <a:spcPct val="90000"/>
              </a:lnSpc>
            </a:pPr>
            <a:endParaRPr lang="en-GB" sz="700" dirty="0"/>
          </a:p>
        </p:txBody>
      </p:sp>
      <p:cxnSp>
        <p:nvCxnSpPr>
          <p:cNvPr id="9" name="Straight Connector 8">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5"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7"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1"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39050788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19338-7F64-6C16-8784-D6043ACFC480}"/>
              </a:ext>
            </a:extLst>
          </p:cNvPr>
          <p:cNvSpPr>
            <a:spLocks noGrp="1"/>
          </p:cNvSpPr>
          <p:nvPr>
            <p:ph type="title"/>
          </p:nvPr>
        </p:nvSpPr>
        <p:spPr/>
        <p:txBody>
          <a:bodyPr/>
          <a:lstStyle/>
          <a:p>
            <a:r>
              <a:rPr lang="en-GB" dirty="0"/>
              <a:t>Educational Trips and visits </a:t>
            </a:r>
          </a:p>
        </p:txBody>
      </p:sp>
      <p:sp>
        <p:nvSpPr>
          <p:cNvPr id="3" name="Content Placeholder 2">
            <a:extLst>
              <a:ext uri="{FF2B5EF4-FFF2-40B4-BE49-F238E27FC236}">
                <a16:creationId xmlns:a16="http://schemas.microsoft.com/office/drawing/2014/main" id="{BD33F0A8-0BB5-46CB-0720-DE90DB900D75}"/>
              </a:ext>
            </a:extLst>
          </p:cNvPr>
          <p:cNvSpPr>
            <a:spLocks noGrp="1"/>
          </p:cNvSpPr>
          <p:nvPr>
            <p:ph idx="1"/>
          </p:nvPr>
        </p:nvSpPr>
        <p:spPr>
          <a:xfrm>
            <a:off x="677334" y="1499577"/>
            <a:ext cx="8596668" cy="4541785"/>
          </a:xfrm>
        </p:spPr>
        <p:txBody>
          <a:bodyPr vert="horz" lIns="91440" tIns="45720" rIns="91440" bIns="45720" rtlCol="0" anchor="t">
            <a:normAutofit/>
          </a:bodyPr>
          <a:lstStyle/>
          <a:p>
            <a:pPr marL="0" indent="0">
              <a:buNone/>
            </a:pPr>
            <a:r>
              <a:rPr lang="en-GB" sz="1200" dirty="0"/>
              <a:t>We strive to provide a variety of meaningful experiences for our pupils, including educational visits, day trips and residential visits. Many trips and visits are undertaken during the year which complements our curriculum. Some experiences are residential in nature and are only available due the commitment of staff who give up considerable amounts of their own time. All year groups take part in a wide range of activities. Trips such as these provide great benefits for the children involved. We are indebted to the support from staff to make these visits possible. When possible, grants are applied for to enable all pupils to engage in school visits and we are looking forward to further planned visits and experiences during the academic year 2025/26.   </a:t>
            </a:r>
            <a:endParaRPr lang="en-US" sz="1200" dirty="0"/>
          </a:p>
          <a:p>
            <a:pPr marL="0" indent="0">
              <a:buNone/>
            </a:pPr>
            <a:r>
              <a:rPr lang="en-GB" sz="1200" dirty="0"/>
              <a:t>During the academic year 2024-25 pupils have enjoyed visits to </a:t>
            </a:r>
            <a:r>
              <a:rPr lang="en-GB" sz="1200" dirty="0" err="1"/>
              <a:t>Abernant</a:t>
            </a:r>
            <a:r>
              <a:rPr lang="en-GB" sz="1200" dirty="0"/>
              <a:t>, </a:t>
            </a:r>
            <a:r>
              <a:rPr lang="en-GB" sz="1200" dirty="0" err="1"/>
              <a:t>Llangrannog</a:t>
            </a:r>
            <a:r>
              <a:rPr lang="en-GB" sz="1200" dirty="0"/>
              <a:t>, St Fagan’s, Theatr </a:t>
            </a:r>
            <a:r>
              <a:rPr lang="en-GB" sz="1200" dirty="0" err="1"/>
              <a:t>Na’Nog</a:t>
            </a:r>
            <a:r>
              <a:rPr lang="en-GB" sz="1200" dirty="0"/>
              <a:t>, Swimming at </a:t>
            </a:r>
            <a:r>
              <a:rPr lang="en-GB" sz="1200" dirty="0" err="1"/>
              <a:t>Glynneath</a:t>
            </a:r>
            <a:r>
              <a:rPr lang="en-GB" sz="1200" dirty="0"/>
              <a:t> Leisure Centre, </a:t>
            </a:r>
            <a:r>
              <a:rPr lang="en-GB" sz="1200" dirty="0" err="1"/>
              <a:t>Wiggly’s</a:t>
            </a:r>
            <a:r>
              <a:rPr lang="en-GB" sz="1200" dirty="0"/>
              <a:t> Farm, </a:t>
            </a:r>
            <a:r>
              <a:rPr lang="en-GB" sz="1200" dirty="0" err="1"/>
              <a:t>Zipworld</a:t>
            </a:r>
            <a:r>
              <a:rPr lang="en-GB" sz="1200" dirty="0"/>
              <a:t>, Urdd </a:t>
            </a:r>
            <a:r>
              <a:rPr lang="en-GB" sz="1200" dirty="0" err="1"/>
              <a:t>Eisteddford</a:t>
            </a:r>
            <a:r>
              <a:rPr lang="en-GB" sz="1200" dirty="0"/>
              <a:t> recording and </a:t>
            </a:r>
            <a:r>
              <a:rPr lang="en-GB" sz="1200" dirty="0" err="1"/>
              <a:t>Jambori</a:t>
            </a:r>
            <a:r>
              <a:rPr lang="en-GB" sz="1200" dirty="0"/>
              <a:t>, </a:t>
            </a:r>
            <a:r>
              <a:rPr lang="en-GB" sz="1200" dirty="0" err="1"/>
              <a:t>Techniquest</a:t>
            </a:r>
            <a:r>
              <a:rPr lang="en-GB" sz="1200" dirty="0"/>
              <a:t> Cardiff, Aberavon Beach, Crucial Crew, Margam Park, Gwyn Hall, Swansea Bay University for the Holocaust Memorial Concert, John Harries Rugby Tournament and regular visits to the local community. </a:t>
            </a:r>
          </a:p>
          <a:p>
            <a:pPr marL="0" indent="0">
              <a:buNone/>
            </a:pPr>
            <a:endParaRPr lang="en-GB" sz="1200" dirty="0"/>
          </a:p>
          <a:p>
            <a:pPr marL="0" indent="0">
              <a:buNone/>
            </a:pPr>
            <a:r>
              <a:rPr lang="en-GB" sz="1200" dirty="0"/>
              <a:t>There are many visitors to the school throughout the year, all of whom greatly enrich the pupils learning.  The Governors are grateful to all of them for giving their time and expertise. </a:t>
            </a:r>
            <a:endParaRPr lang="en-GB" sz="1200" dirty="0">
              <a:solidFill>
                <a:srgbClr val="000000"/>
              </a:solidFill>
            </a:endParaRPr>
          </a:p>
          <a:p>
            <a:pPr marL="0" indent="0">
              <a:buNone/>
            </a:pPr>
            <a:r>
              <a:rPr lang="en-GB" sz="1200" dirty="0"/>
              <a:t>We encourage visitors to school to enhance the learning and experiences of our pupils. Pupils have enjoyed working with PC Kent, Steps of Faith, School Nurse, Fire Service, Missionaries from Brazil and American students, Local Historian and have experienced Lifesaving Skills, Road Safety and </a:t>
            </a:r>
            <a:r>
              <a:rPr lang="en-GB" sz="1200" dirty="0" err="1"/>
              <a:t>Cyclecraft</a:t>
            </a:r>
            <a:r>
              <a:rPr lang="en-GB" sz="1200" dirty="0"/>
              <a:t>, NPT Mobile Library, water safety and Scholastic Book Fair. </a:t>
            </a:r>
          </a:p>
        </p:txBody>
      </p:sp>
      <p:pic>
        <p:nvPicPr>
          <p:cNvPr id="5" name="Picture 4" descr="A cartoon of a child&#10;&#10;AI-generated content may be incorrect.">
            <a:extLst>
              <a:ext uri="{FF2B5EF4-FFF2-40B4-BE49-F238E27FC236}">
                <a16:creationId xmlns:a16="http://schemas.microsoft.com/office/drawing/2014/main" id="{AF69F344-F2E6-0138-9956-3EA1072A59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513751">
            <a:off x="10118150" y="265305"/>
            <a:ext cx="1616922" cy="24685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A cartoon of a child&#10;&#10;AI-generated content may be incorrect.">
            <a:extLst>
              <a:ext uri="{FF2B5EF4-FFF2-40B4-BE49-F238E27FC236}">
                <a16:creationId xmlns:a16="http://schemas.microsoft.com/office/drawing/2014/main" id="{D452A5C4-0AB5-26E3-17CE-DF4A5C003E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893939">
            <a:off x="10145157" y="3429001"/>
            <a:ext cx="1369508" cy="30612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9605067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C0081-198F-EB08-B08B-FE8B823AC10B}"/>
              </a:ext>
            </a:extLst>
          </p:cNvPr>
          <p:cNvSpPr>
            <a:spLocks noGrp="1"/>
          </p:cNvSpPr>
          <p:nvPr>
            <p:ph type="title"/>
          </p:nvPr>
        </p:nvSpPr>
        <p:spPr/>
        <p:txBody>
          <a:bodyPr/>
          <a:lstStyle/>
          <a:p>
            <a:r>
              <a:rPr lang="en-GB" dirty="0"/>
              <a:t>Additional Learning Needs</a:t>
            </a:r>
            <a:endParaRPr lang="en-GB" dirty="0">
              <a:highlight>
                <a:srgbClr val="FFFF00"/>
              </a:highlight>
            </a:endParaRPr>
          </a:p>
        </p:txBody>
      </p:sp>
      <p:sp>
        <p:nvSpPr>
          <p:cNvPr id="3" name="Content Placeholder 2">
            <a:extLst>
              <a:ext uri="{FF2B5EF4-FFF2-40B4-BE49-F238E27FC236}">
                <a16:creationId xmlns:a16="http://schemas.microsoft.com/office/drawing/2014/main" id="{17C74473-B71C-2767-0EB9-6BB2CEAD8E15}"/>
              </a:ext>
            </a:extLst>
          </p:cNvPr>
          <p:cNvSpPr>
            <a:spLocks noGrp="1"/>
          </p:cNvSpPr>
          <p:nvPr>
            <p:ph idx="1"/>
          </p:nvPr>
        </p:nvSpPr>
        <p:spPr>
          <a:xfrm>
            <a:off x="677334" y="1408615"/>
            <a:ext cx="8596668" cy="4372062"/>
          </a:xfrm>
        </p:spPr>
        <p:txBody>
          <a:bodyPr vert="horz" lIns="91440" tIns="45720" rIns="91440" bIns="45720" rtlCol="0" anchor="t">
            <a:noAutofit/>
          </a:bodyPr>
          <a:lstStyle/>
          <a:p>
            <a:pPr marL="0" indent="0">
              <a:buNone/>
            </a:pPr>
            <a:r>
              <a:rPr lang="en-GB" sz="1000" dirty="0">
                <a:solidFill>
                  <a:srgbClr val="404040"/>
                </a:solidFill>
              </a:rPr>
              <a:t>When school or LA is ‘made aware’ that a child or young person may have additional learning needs [ALN], it MUST decide whether that child or young person has additional learning needs unless:</a:t>
            </a:r>
            <a:endParaRPr lang="en-GB" sz="1000" dirty="0">
              <a:solidFill>
                <a:srgbClr val="000000"/>
              </a:solidFill>
            </a:endParaRPr>
          </a:p>
          <a:p>
            <a:r>
              <a:rPr lang="en-GB" sz="1000" dirty="0">
                <a:solidFill>
                  <a:srgbClr val="404040"/>
                </a:solidFill>
              </a:rPr>
              <a:t>an individual development plan (IDP) is already in place for the child or young person a decision has already been made and the school is satisfied that the child’s needs have not changed since that decision and there is no new information.</a:t>
            </a:r>
          </a:p>
          <a:p>
            <a:r>
              <a:rPr lang="en-GB" sz="1000" dirty="0">
                <a:solidFill>
                  <a:srgbClr val="404040"/>
                </a:solidFill>
              </a:rPr>
              <a:t>The system puts the learner at the heart of everything that happens, and our school takes a person-centred approach to planning for, and supporting children and young people. The ALN Act 2018 states that that the views, wishes and feelings of children, their parents and young people must be considered at all stages of the IDP process. Parents can request that a school consider their child’s needs and request that a decision regarding ALN and IDP’s are made. </a:t>
            </a:r>
            <a:endParaRPr lang="en-US" sz="1000" dirty="0">
              <a:solidFill>
                <a:srgbClr val="000000"/>
              </a:solidFill>
            </a:endParaRPr>
          </a:p>
          <a:p>
            <a:r>
              <a:rPr lang="en-GB" sz="1000" dirty="0">
                <a:solidFill>
                  <a:srgbClr val="404040"/>
                </a:solidFill>
              </a:rPr>
              <a:t>As a caring school we are committed to inclusion and equality, we recognise the uniqueness of each individual. Every effort is made to provide the necessary resources to help all pupils access the curriculum as fully as possible. The school co-operates with other professionals in seeking each child’s full entitlement e.g. physiotherapist, speech therapist, visual impairment personnel, hearing impairment personnel etc. (Article 23). </a:t>
            </a:r>
            <a:endParaRPr lang="en-US" sz="1000" dirty="0">
              <a:solidFill>
                <a:srgbClr val="000000"/>
              </a:solidFill>
            </a:endParaRPr>
          </a:p>
          <a:p>
            <a:r>
              <a:rPr lang="en-US" sz="1000" dirty="0">
                <a:solidFill>
                  <a:srgbClr val="000000"/>
                </a:solidFill>
              </a:rPr>
              <a:t>Provision for additional learning needs is strong and very well coordinated. </a:t>
            </a:r>
            <a:endParaRPr lang="en-US" sz="1000" dirty="0"/>
          </a:p>
          <a:p>
            <a:r>
              <a:rPr lang="en-US" sz="1000" dirty="0">
                <a:solidFill>
                  <a:srgbClr val="000000"/>
                </a:solidFill>
              </a:rPr>
              <a:t>Leaders track pupils' progress closely to identify strengths and when specific support is needed. They liaise well with outside specialists, such as the education psychologist and speech therapist, wellbeing and </a:t>
            </a:r>
            <a:r>
              <a:rPr lang="en-US" sz="1000" dirty="0" err="1">
                <a:solidFill>
                  <a:srgbClr val="000000"/>
                </a:solidFill>
              </a:rPr>
              <a:t>behaviour</a:t>
            </a:r>
            <a:r>
              <a:rPr lang="en-US" sz="1000" dirty="0">
                <a:solidFill>
                  <a:srgbClr val="000000"/>
                </a:solidFill>
              </a:rPr>
              <a:t> team, who provide further expertise. </a:t>
            </a:r>
          </a:p>
          <a:p>
            <a:r>
              <a:rPr lang="en-US" sz="1000" dirty="0">
                <a:solidFill>
                  <a:srgbClr val="000000"/>
                </a:solidFill>
              </a:rPr>
              <a:t>Staff make effective use of detailed individual learning passports to </a:t>
            </a:r>
            <a:r>
              <a:rPr lang="en-US" sz="1000" dirty="0" err="1">
                <a:solidFill>
                  <a:srgbClr val="000000"/>
                </a:solidFill>
              </a:rPr>
              <a:t>summarise</a:t>
            </a:r>
            <a:r>
              <a:rPr lang="en-US" sz="1000" dirty="0">
                <a:solidFill>
                  <a:srgbClr val="000000"/>
                </a:solidFill>
              </a:rPr>
              <a:t> for parents  their children’s strengths,  interests, where they need more help and how this can be achieved. In addition, it includes a chronology of events, an Individual Development Plan (IDP) as well as a one-page profile. Also included is a 4 plus 1 sheet which helps staff to reflect, plan and respond on their provision, evidence of parental support, good day/bad day reports, professional reports and relevant tracking sheets. </a:t>
            </a:r>
          </a:p>
          <a:p>
            <a:r>
              <a:rPr lang="en-US" sz="1000" dirty="0">
                <a:solidFill>
                  <a:srgbClr val="000000"/>
                </a:solidFill>
              </a:rPr>
              <a:t>A range of well-timed interventions ensure that pupils make appropriate progress in their learning from their varied starting points. Pupils who require additional support are identified at an early stage and have their needs met. </a:t>
            </a:r>
          </a:p>
          <a:p>
            <a:r>
              <a:rPr lang="en-US" sz="1000" dirty="0">
                <a:solidFill>
                  <a:srgbClr val="000000"/>
                </a:solidFill>
              </a:rPr>
              <a:t>IDPs contain detailed, meaningful targets. Pupils and parents make an effective contribution to these processes, and this ensures that they understand the outcomes fully. When required, the school involves specialist services effectively. Intervention strategies have a positive effect. The school has effective arrangements to support pupils’ wellbeing. Staff have created a caring community that nurtures pupils’ personal and social skills effectively. Teachers and support staff know their pupils well and respond sensitively to the needs and interests of individuals.</a:t>
            </a:r>
            <a:endParaRPr lang="en-GB" sz="1000" dirty="0">
              <a:solidFill>
                <a:srgbClr val="000000"/>
              </a:solidFill>
            </a:endParaRPr>
          </a:p>
          <a:p>
            <a:endParaRPr lang="en-GB" dirty="0"/>
          </a:p>
        </p:txBody>
      </p:sp>
      <p:pic>
        <p:nvPicPr>
          <p:cNvPr id="4" name="Picture 3" descr="A couple of cartoon children&#10;&#10;AI-generated content may be incorrect.">
            <a:extLst>
              <a:ext uri="{FF2B5EF4-FFF2-40B4-BE49-F238E27FC236}">
                <a16:creationId xmlns:a16="http://schemas.microsoft.com/office/drawing/2014/main" id="{FD6C1D27-3A34-3B6D-2B4E-89448CBE2F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0424" y="116712"/>
            <a:ext cx="4556228" cy="9857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7741890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E5A99-BD08-9882-1982-5222DC7FF832}"/>
              </a:ext>
            </a:extLst>
          </p:cNvPr>
          <p:cNvSpPr>
            <a:spLocks noGrp="1"/>
          </p:cNvSpPr>
          <p:nvPr>
            <p:ph type="title"/>
          </p:nvPr>
        </p:nvSpPr>
        <p:spPr>
          <a:xfrm>
            <a:off x="5664233" y="156237"/>
            <a:ext cx="3737268" cy="1320800"/>
          </a:xfrm>
        </p:spPr>
        <p:txBody>
          <a:bodyPr>
            <a:normAutofit/>
          </a:bodyPr>
          <a:lstStyle/>
          <a:p>
            <a:r>
              <a:rPr lang="en-GB" dirty="0"/>
              <a:t>Family Engagement </a:t>
            </a:r>
          </a:p>
        </p:txBody>
      </p:sp>
      <p:sp>
        <p:nvSpPr>
          <p:cNvPr id="3" name="Content Placeholder 2">
            <a:extLst>
              <a:ext uri="{FF2B5EF4-FFF2-40B4-BE49-F238E27FC236}">
                <a16:creationId xmlns:a16="http://schemas.microsoft.com/office/drawing/2014/main" id="{E5C32411-6902-7F71-4393-C7F7C7AC3C65}"/>
              </a:ext>
            </a:extLst>
          </p:cNvPr>
          <p:cNvSpPr>
            <a:spLocks noGrp="1"/>
          </p:cNvSpPr>
          <p:nvPr>
            <p:ph idx="1"/>
          </p:nvPr>
        </p:nvSpPr>
        <p:spPr>
          <a:xfrm>
            <a:off x="5302261" y="1383747"/>
            <a:ext cx="4461211" cy="4679121"/>
          </a:xfrm>
        </p:spPr>
        <p:txBody>
          <a:bodyPr vert="horz" lIns="91440" tIns="45720" rIns="91440" bIns="45720" rtlCol="0">
            <a:noAutofit/>
          </a:bodyPr>
          <a:lstStyle/>
          <a:p>
            <a:pPr marL="0" indent="0">
              <a:lnSpc>
                <a:spcPct val="90000"/>
              </a:lnSpc>
              <a:buNone/>
            </a:pPr>
            <a:r>
              <a:rPr lang="en-GB" sz="1200" dirty="0"/>
              <a:t>The Family Engagement Officer is attached to the school for one day per week as part of the Welsh Government LA Community Focused Schools project. The FEO organises and leads a Play and Stay group incorporating messy play on a weekly basis. Through this the FEO has built relationships with families, becoming a key link between home and school. The FEO has supported families in a variety of ways, signposting families to external agencies, e.g. food banks, Mr X appeal, supporting Year 6 pupils and families with transition to comprehensive school, supporting with the completion of school essential applications and free school meal applications and providing pre-loved uniform. </a:t>
            </a:r>
          </a:p>
          <a:p>
            <a:pPr marL="0" indent="0">
              <a:lnSpc>
                <a:spcPct val="90000"/>
              </a:lnSpc>
              <a:buNone/>
            </a:pPr>
            <a:r>
              <a:rPr lang="en-GB" sz="1200" dirty="0"/>
              <a:t>Further engagement of families during the academic year 2024/25 included attending school coffee mornings, planning parental engagement Story Sack sessions for Reception pupils and parents, organizing the attendance of the mobile library to school and planned class open events. </a:t>
            </a:r>
          </a:p>
          <a:p>
            <a:pPr marL="0" indent="0">
              <a:lnSpc>
                <a:spcPct val="90000"/>
              </a:lnSpc>
              <a:buNone/>
            </a:pPr>
            <a:r>
              <a:rPr lang="en-GB" sz="1200" dirty="0">
                <a:ea typeface="+mn-lt"/>
                <a:cs typeface="+mn-lt"/>
              </a:rPr>
              <a:t>There is excellent attendance at our Parent/carer consultations throughout the academic year. This reflects the commitment of our parents and carers and their wish to play a full role in the education of their children, </a:t>
            </a:r>
            <a:r>
              <a:rPr lang="en-GB" sz="1200" dirty="0" err="1">
                <a:ea typeface="+mn-lt"/>
                <a:cs typeface="+mn-lt"/>
              </a:rPr>
              <a:t>diolch</a:t>
            </a:r>
            <a:r>
              <a:rPr lang="en-GB" sz="1200" dirty="0">
                <a:ea typeface="+mn-lt"/>
                <a:cs typeface="+mn-lt"/>
              </a:rPr>
              <a:t> </a:t>
            </a:r>
            <a:r>
              <a:rPr lang="en-GB" sz="1200" dirty="0" err="1">
                <a:ea typeface="+mn-lt"/>
                <a:cs typeface="+mn-lt"/>
              </a:rPr>
              <a:t>yn</a:t>
            </a:r>
            <a:r>
              <a:rPr lang="en-GB" sz="1200" dirty="0">
                <a:ea typeface="+mn-lt"/>
                <a:cs typeface="+mn-lt"/>
              </a:rPr>
              <a:t> </a:t>
            </a:r>
            <a:r>
              <a:rPr lang="en-GB" sz="1200" dirty="0" err="1">
                <a:ea typeface="+mn-lt"/>
                <a:cs typeface="+mn-lt"/>
              </a:rPr>
              <a:t>fawr</a:t>
            </a:r>
            <a:r>
              <a:rPr lang="en-GB" sz="1200" dirty="0">
                <a:ea typeface="+mn-lt"/>
                <a:cs typeface="+mn-lt"/>
              </a:rPr>
              <a:t> </a:t>
            </a:r>
            <a:r>
              <a:rPr lang="en-GB" sz="1200" dirty="0" err="1">
                <a:ea typeface="+mn-lt"/>
                <a:cs typeface="+mn-lt"/>
              </a:rPr>
              <a:t>iawn</a:t>
            </a:r>
            <a:r>
              <a:rPr lang="en-GB" sz="1200" dirty="0">
                <a:ea typeface="+mn-lt"/>
                <a:cs typeface="+mn-lt"/>
              </a:rPr>
              <a:t>. </a:t>
            </a:r>
            <a:endParaRPr lang="en-GB" sz="1200" dirty="0"/>
          </a:p>
          <a:p>
            <a:pPr marL="0" indent="0">
              <a:lnSpc>
                <a:spcPct val="90000"/>
              </a:lnSpc>
              <a:buNone/>
            </a:pPr>
            <a:r>
              <a:rPr lang="en-GB" sz="1200" dirty="0"/>
              <a:t>Further work is planned for the academic year 2025/26 including pupil-led coffee and chat sessions, continuing our class open events, talking teens sessions for parents, Play and Stay for 0-4 year olds, continuing our Story Sack sessions, after school parent and child crafting club, and parental engagement sessions to support pupil’s emotional wellbeing with CAHMs. </a:t>
            </a:r>
          </a:p>
          <a:p>
            <a:pPr>
              <a:lnSpc>
                <a:spcPct val="90000"/>
              </a:lnSpc>
            </a:pPr>
            <a:endParaRPr lang="en-GB" sz="1200" dirty="0"/>
          </a:p>
          <a:p>
            <a:pPr>
              <a:lnSpc>
                <a:spcPct val="90000"/>
              </a:lnSpc>
            </a:pPr>
            <a:endParaRPr lang="en-GB" sz="1200" dirty="0"/>
          </a:p>
          <a:p>
            <a:pPr>
              <a:lnSpc>
                <a:spcPct val="90000"/>
              </a:lnSpc>
            </a:pPr>
            <a:endParaRPr lang="en-GB" sz="1200" dirty="0"/>
          </a:p>
        </p:txBody>
      </p:sp>
      <p:pic>
        <p:nvPicPr>
          <p:cNvPr id="5" name="Picture 4" descr="A cartoon of a child&#10;&#10;AI-generated content may be incorrect.">
            <a:extLst>
              <a:ext uri="{FF2B5EF4-FFF2-40B4-BE49-F238E27FC236}">
                <a16:creationId xmlns:a16="http://schemas.microsoft.com/office/drawing/2014/main" id="{F7F16F98-D648-5151-C1EB-03C1798ACC0B}"/>
              </a:ext>
            </a:extLst>
          </p:cNvPr>
          <p:cNvPicPr>
            <a:picLocks noChangeAspect="1"/>
          </p:cNvPicPr>
          <p:nvPr/>
        </p:nvPicPr>
        <p:blipFill>
          <a:blip r:embed="rId2">
            <a:extLst>
              <a:ext uri="{28A0092B-C50C-407E-A947-70E740481C1C}">
                <a14:useLocalDpi xmlns:a14="http://schemas.microsoft.com/office/drawing/2010/main" val="0"/>
              </a:ext>
            </a:extLst>
          </a:blip>
          <a:srcRect t="7192" r="1" b="36241"/>
          <a:stretch>
            <a:fillRect/>
          </a:stretch>
        </p:blipFill>
        <p:spPr>
          <a:xfrm>
            <a:off x="20" y="-1"/>
            <a:ext cx="539494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10" name="Isosceles Triangle 9">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21057514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4D265-128A-EC17-819B-A1D68C936268}"/>
              </a:ext>
            </a:extLst>
          </p:cNvPr>
          <p:cNvSpPr>
            <a:spLocks noGrp="1"/>
          </p:cNvSpPr>
          <p:nvPr>
            <p:ph type="title"/>
          </p:nvPr>
        </p:nvSpPr>
        <p:spPr>
          <a:xfrm>
            <a:off x="4200035" y="144269"/>
            <a:ext cx="5268531" cy="1320800"/>
          </a:xfrm>
        </p:spPr>
        <p:txBody>
          <a:bodyPr anchor="ctr">
            <a:normAutofit/>
          </a:bodyPr>
          <a:lstStyle/>
          <a:p>
            <a:r>
              <a:rPr lang="en-GB" sz="3300" dirty="0"/>
              <a:t>Supporting our community and charities  </a:t>
            </a:r>
          </a:p>
        </p:txBody>
      </p:sp>
      <p:pic>
        <p:nvPicPr>
          <p:cNvPr id="5" name="Picture 4" descr="A cartoon of a child&#10;&#10;AI-generated content may be incorrect.">
            <a:extLst>
              <a:ext uri="{FF2B5EF4-FFF2-40B4-BE49-F238E27FC236}">
                <a16:creationId xmlns:a16="http://schemas.microsoft.com/office/drawing/2014/main" id="{DDEAE39F-79FE-A08B-B7B6-A2715042F4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1890" y="804669"/>
            <a:ext cx="2267549" cy="5095617"/>
          </a:xfrm>
          <a:prstGeom prst="rect">
            <a:avLst/>
          </a:prstGeom>
        </p:spPr>
      </p:pic>
      <p:sp>
        <p:nvSpPr>
          <p:cNvPr id="3" name="Content Placeholder 2">
            <a:extLst>
              <a:ext uri="{FF2B5EF4-FFF2-40B4-BE49-F238E27FC236}">
                <a16:creationId xmlns:a16="http://schemas.microsoft.com/office/drawing/2014/main" id="{A28233C1-356E-701E-007B-4E331EB816D7}"/>
              </a:ext>
            </a:extLst>
          </p:cNvPr>
          <p:cNvSpPr>
            <a:spLocks noGrp="1"/>
          </p:cNvSpPr>
          <p:nvPr>
            <p:ph idx="1"/>
          </p:nvPr>
        </p:nvSpPr>
        <p:spPr>
          <a:xfrm>
            <a:off x="4200035" y="1540566"/>
            <a:ext cx="5510495" cy="4081427"/>
          </a:xfrm>
        </p:spPr>
        <p:txBody>
          <a:bodyPr vert="horz" lIns="91440" tIns="45720" rIns="91440" bIns="45720" rtlCol="0">
            <a:noAutofit/>
          </a:bodyPr>
          <a:lstStyle/>
          <a:p>
            <a:pPr marL="0" indent="0">
              <a:lnSpc>
                <a:spcPct val="90000"/>
              </a:lnSpc>
              <a:buNone/>
            </a:pPr>
            <a:r>
              <a:rPr lang="en-GB" sz="1000" dirty="0"/>
              <a:t>At Blaengwrach Primary supporting our school community is a priority. Throughout the year, we assist families by providing access to food parcels, pre-loved school uniform and Christmas jumper swap, toy parcels and food hampers as part of our annual Christmas appeal. </a:t>
            </a:r>
          </a:p>
          <a:p>
            <a:pPr marL="0" indent="0">
              <a:lnSpc>
                <a:spcPct val="90000"/>
              </a:lnSpc>
              <a:buNone/>
            </a:pPr>
            <a:r>
              <a:rPr lang="en-GB" sz="1000" dirty="0">
                <a:cs typeface="Times New Roman"/>
              </a:rPr>
              <a:t>We are pleased to be able to host our annual Christmas concerts for families and our local community and other community focussed events at the community hall and would </a:t>
            </a:r>
            <a:r>
              <a:rPr lang="en-GB" sz="1000" dirty="0">
                <a:ea typeface="+mn-lt"/>
                <a:cs typeface="+mn-lt"/>
              </a:rPr>
              <a:t>like to thank local businesses, members of the community, and friends of the school for their very generous donations to support our pupils. </a:t>
            </a:r>
            <a:r>
              <a:rPr lang="en-GB" sz="1000" dirty="0">
                <a:cs typeface="Times New Roman"/>
              </a:rPr>
              <a:t>We would like to express our sincere thanks to the Community Council for their continued support by allowing school to hire the Community Hall, a fantastic community facility, to support our pupils and families. </a:t>
            </a:r>
          </a:p>
          <a:p>
            <a:pPr marL="0" indent="0">
              <a:lnSpc>
                <a:spcPct val="90000"/>
              </a:lnSpc>
              <a:buNone/>
            </a:pPr>
            <a:r>
              <a:rPr lang="en-GB" sz="1000" dirty="0">
                <a:ea typeface="+mn-lt"/>
                <a:cs typeface="+mn-lt"/>
              </a:rPr>
              <a:t>A huge thank you to </a:t>
            </a:r>
            <a:r>
              <a:rPr lang="en-GB" sz="1000" dirty="0" err="1">
                <a:ea typeface="+mn-lt"/>
                <a:cs typeface="+mn-lt"/>
              </a:rPr>
              <a:t>Bramwood</a:t>
            </a:r>
            <a:r>
              <a:rPr lang="en-GB" sz="1000" dirty="0">
                <a:ea typeface="+mn-lt"/>
                <a:cs typeface="+mn-lt"/>
              </a:rPr>
              <a:t> Timber for their very generous donation of an outdoor shelter during the academic year 2024/25 to support outdoor learning at Blaengwrach whatever the weather, </a:t>
            </a:r>
            <a:r>
              <a:rPr lang="en-GB" sz="1000" dirty="0" err="1">
                <a:ea typeface="+mn-lt"/>
                <a:cs typeface="+mn-lt"/>
              </a:rPr>
              <a:t>diolch</a:t>
            </a:r>
            <a:r>
              <a:rPr lang="en-GB" sz="1000" dirty="0">
                <a:ea typeface="+mn-lt"/>
                <a:cs typeface="+mn-lt"/>
              </a:rPr>
              <a:t> </a:t>
            </a:r>
            <a:r>
              <a:rPr lang="en-GB" sz="1000" dirty="0" err="1">
                <a:ea typeface="+mn-lt"/>
                <a:cs typeface="+mn-lt"/>
              </a:rPr>
              <a:t>yn</a:t>
            </a:r>
            <a:r>
              <a:rPr lang="en-GB" sz="1000" dirty="0">
                <a:ea typeface="+mn-lt"/>
                <a:cs typeface="+mn-lt"/>
              </a:rPr>
              <a:t> </a:t>
            </a:r>
            <a:r>
              <a:rPr lang="en-GB" sz="1000" dirty="0" err="1">
                <a:ea typeface="+mn-lt"/>
                <a:cs typeface="+mn-lt"/>
              </a:rPr>
              <a:t>fawr</a:t>
            </a:r>
            <a:r>
              <a:rPr lang="en-GB" sz="1000" dirty="0">
                <a:ea typeface="+mn-lt"/>
                <a:cs typeface="+mn-lt"/>
              </a:rPr>
              <a:t> </a:t>
            </a:r>
            <a:r>
              <a:rPr lang="en-GB" sz="1000" dirty="0" err="1">
                <a:ea typeface="+mn-lt"/>
                <a:cs typeface="+mn-lt"/>
              </a:rPr>
              <a:t>iawn</a:t>
            </a:r>
            <a:r>
              <a:rPr lang="en-GB" sz="1000" dirty="0">
                <a:ea typeface="+mn-lt"/>
                <a:cs typeface="+mn-lt"/>
              </a:rPr>
              <a:t>. Also, thank you to Asda and KFC, </a:t>
            </a:r>
            <a:r>
              <a:rPr lang="en-GB" sz="1000" dirty="0" err="1">
                <a:ea typeface="+mn-lt"/>
                <a:cs typeface="+mn-lt"/>
              </a:rPr>
              <a:t>Cwmgwrach</a:t>
            </a:r>
            <a:r>
              <a:rPr lang="en-GB" sz="1000" dirty="0">
                <a:ea typeface="+mn-lt"/>
                <a:cs typeface="+mn-lt"/>
              </a:rPr>
              <a:t>, for supporting us throughout the year with their kind donations for family and community engagement. </a:t>
            </a:r>
            <a:endParaRPr lang="en-GB" sz="1000" dirty="0">
              <a:cs typeface="Times New Roman"/>
            </a:endParaRPr>
          </a:p>
          <a:p>
            <a:pPr marL="0" indent="0">
              <a:lnSpc>
                <a:spcPct val="90000"/>
              </a:lnSpc>
              <a:buNone/>
            </a:pPr>
            <a:r>
              <a:rPr lang="en-GB" sz="1000" dirty="0">
                <a:ea typeface="+mn-lt"/>
                <a:cs typeface="+mn-lt"/>
              </a:rPr>
              <a:t>We are very pleased to be part of the Wales Credit Union programme, practice commended by Estyn during our Estyn Inspection in May 2023. Year 5 and Year 6 pupils run a Credit Union savings club for all full-time pupils. This is very popular, and many pupils are now long-standing savers; promoting financial management is a very important life skill. </a:t>
            </a:r>
            <a:endParaRPr lang="en-GB" sz="1000" dirty="0">
              <a:cs typeface="Times New Roman"/>
            </a:endParaRPr>
          </a:p>
          <a:p>
            <a:pPr marL="0" indent="0">
              <a:lnSpc>
                <a:spcPct val="90000"/>
              </a:lnSpc>
              <a:buNone/>
            </a:pPr>
            <a:r>
              <a:rPr lang="en-GB" sz="1000" dirty="0" err="1">
                <a:ea typeface="+mn-lt"/>
                <a:cs typeface="+mn-lt"/>
              </a:rPr>
              <a:t>Cynefin</a:t>
            </a:r>
            <a:r>
              <a:rPr lang="en-GB" sz="1000" dirty="0">
                <a:ea typeface="+mn-lt"/>
                <a:cs typeface="+mn-lt"/>
              </a:rPr>
              <a:t> has formed a large part of the school curriculum over the past year. Pupils have enjoyed visiting local places and going on local walks throughout the community.  </a:t>
            </a:r>
            <a:endParaRPr lang="en-GB" sz="1000" dirty="0"/>
          </a:p>
          <a:p>
            <a:pPr marL="0" indent="0">
              <a:lnSpc>
                <a:spcPct val="90000"/>
              </a:lnSpc>
              <a:buNone/>
            </a:pPr>
            <a:r>
              <a:rPr lang="en-GB" sz="1000" dirty="0">
                <a:ea typeface="+mn-lt"/>
                <a:cs typeface="+mn-lt"/>
              </a:rPr>
              <a:t>The school has strong links with our Cluster Family of Schools including primary and comprehensive schools. Staff meet with colleagues from our cluster of schools for training opportunities, shared INSET training and to seek and share good practice. As Family of Schools we work together to plan engaging transition activities for our pupils and we are looking forward to further collaboration during the academic year 2025/26.</a:t>
            </a:r>
            <a:r>
              <a:rPr lang="en-GB" sz="1000" b="1" dirty="0">
                <a:ea typeface="+mn-lt"/>
                <a:cs typeface="+mn-lt"/>
              </a:rPr>
              <a:t> </a:t>
            </a:r>
          </a:p>
          <a:p>
            <a:pPr marL="0" indent="0">
              <a:lnSpc>
                <a:spcPct val="90000"/>
              </a:lnSpc>
              <a:buNone/>
            </a:pPr>
            <a:r>
              <a:rPr lang="en-GB" sz="1000" dirty="0">
                <a:ea typeface="+mn-lt"/>
                <a:cs typeface="+mn-lt"/>
              </a:rPr>
              <a:t>We are very proud of the charity fundraising throughout the academic year and during the academic year we raised valuable funds for a variety of charities including Macmillan Cancer, Children in Need, Comic Relief, Dogs Trust, Jeans4Genes, Foodbank Wales etc. and donating clothes to Rags2Riches. A huge thank you for all the very kind and generous donations made by our families and school community to charities throughout the year.  </a:t>
            </a:r>
            <a:endParaRPr lang="en-GB" sz="1000" dirty="0"/>
          </a:p>
        </p:txBody>
      </p:sp>
    </p:spTree>
    <p:extLst>
      <p:ext uri="{BB962C8B-B14F-4D97-AF65-F5344CB8AC3E}">
        <p14:creationId xmlns:p14="http://schemas.microsoft.com/office/powerpoint/2010/main" val="18130924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8C4A0-B9AF-909C-AE7F-A5DB0A164E68}"/>
              </a:ext>
            </a:extLst>
          </p:cNvPr>
          <p:cNvSpPr>
            <a:spLocks noGrp="1"/>
          </p:cNvSpPr>
          <p:nvPr>
            <p:ph type="title"/>
          </p:nvPr>
        </p:nvSpPr>
        <p:spPr>
          <a:xfrm>
            <a:off x="5536734" y="609600"/>
            <a:ext cx="3737268" cy="1320800"/>
          </a:xfrm>
        </p:spPr>
        <p:txBody>
          <a:bodyPr>
            <a:normAutofit/>
          </a:bodyPr>
          <a:lstStyle/>
          <a:p>
            <a:r>
              <a:rPr lang="en-GB" dirty="0"/>
              <a:t>Musical talent </a:t>
            </a:r>
          </a:p>
        </p:txBody>
      </p:sp>
      <p:sp>
        <p:nvSpPr>
          <p:cNvPr id="3" name="Content Placeholder 2">
            <a:extLst>
              <a:ext uri="{FF2B5EF4-FFF2-40B4-BE49-F238E27FC236}">
                <a16:creationId xmlns:a16="http://schemas.microsoft.com/office/drawing/2014/main" id="{3285BD46-0E49-C11F-AAC7-739C7834A8F5}"/>
              </a:ext>
            </a:extLst>
          </p:cNvPr>
          <p:cNvSpPr>
            <a:spLocks noGrp="1"/>
          </p:cNvSpPr>
          <p:nvPr>
            <p:ph idx="1"/>
          </p:nvPr>
        </p:nvSpPr>
        <p:spPr>
          <a:xfrm>
            <a:off x="5209563" y="2160589"/>
            <a:ext cx="4064439" cy="3880773"/>
          </a:xfrm>
        </p:spPr>
        <p:txBody>
          <a:bodyPr vert="horz" lIns="91440" tIns="45720" rIns="91440" bIns="45720" rtlCol="0" anchor="t">
            <a:normAutofit/>
          </a:bodyPr>
          <a:lstStyle/>
          <a:p>
            <a:pPr marL="0" indent="0">
              <a:lnSpc>
                <a:spcPct val="90000"/>
              </a:lnSpc>
              <a:buNone/>
            </a:pPr>
            <a:r>
              <a:rPr lang="en-GB" sz="1200" dirty="0"/>
              <a:t>Our peripatetic music teacher delivers music tuition each week. The children have the opportunity to play flute, clarinet or saxophone. </a:t>
            </a:r>
          </a:p>
          <a:p>
            <a:pPr marL="0" indent="0">
              <a:lnSpc>
                <a:spcPct val="90000"/>
              </a:lnSpc>
              <a:buNone/>
            </a:pPr>
            <a:r>
              <a:rPr lang="en-GB" sz="1200" dirty="0"/>
              <a:t>During Autumn term 2024 our Year 4/5 pupils received ‘First Taster’ Drama lessons with NPT </a:t>
            </a:r>
            <a:r>
              <a:rPr lang="en-GB" sz="1200" dirty="0" err="1"/>
              <a:t>Cerdd</a:t>
            </a:r>
            <a:r>
              <a:rPr lang="en-GB" sz="1200" dirty="0"/>
              <a:t> and Year 5/6 Ukulele workshop. Our year 4 pupils also received taster string instrument lessons during the Spring term. We would like to sincerely thank NPT </a:t>
            </a:r>
            <a:r>
              <a:rPr lang="en-GB" sz="1200" dirty="0" err="1"/>
              <a:t>Cerdd</a:t>
            </a:r>
            <a:r>
              <a:rPr lang="en-GB" sz="1200" dirty="0"/>
              <a:t> for providing this fantastic opportunity for our pupils and look forward to Year 4 woodwind taster sessions during the academic year 2025/26.   </a:t>
            </a:r>
          </a:p>
          <a:p>
            <a:pPr marL="0" indent="0">
              <a:lnSpc>
                <a:spcPct val="90000"/>
              </a:lnSpc>
              <a:buNone/>
            </a:pPr>
            <a:r>
              <a:rPr lang="en-GB" sz="1200" dirty="0"/>
              <a:t>There is also a well-attended choir club at lunchtime which enables pupils to perform at various events in school and in the community including an emotional performance at the Holocaust Memorial Concert. </a:t>
            </a:r>
          </a:p>
          <a:p>
            <a:pPr marL="0" indent="0">
              <a:lnSpc>
                <a:spcPct val="90000"/>
              </a:lnSpc>
              <a:buNone/>
            </a:pPr>
            <a:endParaRPr lang="en-GB" sz="1400" dirty="0"/>
          </a:p>
        </p:txBody>
      </p:sp>
      <p:sp>
        <p:nvSpPr>
          <p:cNvPr id="9" name="Isosceles Triangle 8">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5" name="Picture 4">
            <a:extLst>
              <a:ext uri="{FF2B5EF4-FFF2-40B4-BE49-F238E27FC236}">
                <a16:creationId xmlns:a16="http://schemas.microsoft.com/office/drawing/2014/main" id="{687A57F7-7EA0-BA05-F207-C3AB7FE30EA6}"/>
              </a:ext>
            </a:extLst>
          </p:cNvPr>
          <p:cNvPicPr>
            <a:picLocks noChangeAspect="1"/>
          </p:cNvPicPr>
          <p:nvPr/>
        </p:nvPicPr>
        <p:blipFill>
          <a:blip r:embed="rId2"/>
          <a:srcRect l="27754" t="8889" r="32982"/>
          <a:stretch>
            <a:fillRect/>
          </a:stretch>
        </p:blipFill>
        <p:spPr>
          <a:xfrm>
            <a:off x="1041716" y="407469"/>
            <a:ext cx="3590224" cy="6248399"/>
          </a:xfrm>
          <a:prstGeom prst="rect">
            <a:avLst/>
          </a:prstGeom>
        </p:spPr>
      </p:pic>
    </p:spTree>
    <p:extLst>
      <p:ext uri="{BB962C8B-B14F-4D97-AF65-F5344CB8AC3E}">
        <p14:creationId xmlns:p14="http://schemas.microsoft.com/office/powerpoint/2010/main" val="1581506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D3BDA-6FE3-A6FD-38FB-3BC89D3E910C}"/>
              </a:ext>
            </a:extLst>
          </p:cNvPr>
          <p:cNvSpPr>
            <a:spLocks noGrp="1"/>
          </p:cNvSpPr>
          <p:nvPr>
            <p:ph type="title"/>
          </p:nvPr>
        </p:nvSpPr>
        <p:spPr/>
        <p:txBody>
          <a:bodyPr/>
          <a:lstStyle/>
          <a:p>
            <a:r>
              <a:rPr lang="en-GB" dirty="0"/>
              <a:t>Sporting achievements</a:t>
            </a:r>
          </a:p>
        </p:txBody>
      </p:sp>
      <p:sp>
        <p:nvSpPr>
          <p:cNvPr id="3" name="Content Placeholder 2">
            <a:extLst>
              <a:ext uri="{FF2B5EF4-FFF2-40B4-BE49-F238E27FC236}">
                <a16:creationId xmlns:a16="http://schemas.microsoft.com/office/drawing/2014/main" id="{6CDB7249-5C3D-F43B-6B61-9500B6C5AF4E}"/>
              </a:ext>
            </a:extLst>
          </p:cNvPr>
          <p:cNvSpPr>
            <a:spLocks noGrp="1"/>
          </p:cNvSpPr>
          <p:nvPr>
            <p:ph idx="1"/>
          </p:nvPr>
        </p:nvSpPr>
        <p:spPr>
          <a:xfrm>
            <a:off x="677334" y="1799925"/>
            <a:ext cx="8596668" cy="4241438"/>
          </a:xfrm>
        </p:spPr>
        <p:txBody>
          <a:bodyPr vert="horz" lIns="91440" tIns="45720" rIns="91440" bIns="45720" rtlCol="0" anchor="t">
            <a:normAutofit/>
          </a:bodyPr>
          <a:lstStyle/>
          <a:p>
            <a:pPr marL="0" indent="0">
              <a:buNone/>
            </a:pPr>
            <a:r>
              <a:rPr lang="en-GB" sz="1400" dirty="0"/>
              <a:t>Sport in our school continues to thrive as we continue to provide our children with a full and varied programme of sporting activities. </a:t>
            </a:r>
          </a:p>
          <a:p>
            <a:pPr marL="0" indent="0">
              <a:buNone/>
            </a:pPr>
            <a:r>
              <a:rPr lang="en-GB" sz="1400" dirty="0"/>
              <a:t>The school has a very successful rugby, football and netball team. Pupils have taken part in tournaments and have been very successful.  We continue to strive for an inclusive sports curriculum, whereby all pupils enjoy a full range of sporting activities (Article 31). </a:t>
            </a:r>
          </a:p>
          <a:p>
            <a:pPr marL="0" indent="0">
              <a:buNone/>
            </a:pPr>
            <a:r>
              <a:rPr lang="en-GB" sz="1400" dirty="0"/>
              <a:t>During the academic year 2024/25, a number of pupils attended trials and we are extremely proud of their resilience and success with one pupil being selected for the Neath Schools Rugby team, da </a:t>
            </a:r>
            <a:r>
              <a:rPr lang="en-GB" sz="1400" dirty="0" err="1"/>
              <a:t>iawn</a:t>
            </a:r>
            <a:r>
              <a:rPr lang="en-GB" sz="1400" dirty="0"/>
              <a:t> </a:t>
            </a:r>
            <a:r>
              <a:rPr lang="en-GB" sz="1400" dirty="0" err="1"/>
              <a:t>pawb</a:t>
            </a:r>
            <a:r>
              <a:rPr lang="en-GB" sz="1400" dirty="0"/>
              <a:t>!</a:t>
            </a:r>
          </a:p>
          <a:p>
            <a:pPr marL="0" indent="0">
              <a:buNone/>
            </a:pPr>
            <a:r>
              <a:rPr lang="en-GB" sz="1400" dirty="0"/>
              <a:t>Staff and Governors would like to congratulate the many pupils who have taken part in all the sporting and non-sporting activities throughout the year and all the dedicated staff, parents and friends who regularly give their free time to help the pupils and school achieve the many sporting successes.    </a:t>
            </a:r>
          </a:p>
          <a:p>
            <a:endParaRPr lang="en-GB" dirty="0"/>
          </a:p>
        </p:txBody>
      </p:sp>
      <p:pic>
        <p:nvPicPr>
          <p:cNvPr id="5" name="Picture 4" descr="A cartoon of a child&#10;&#10;AI-generated content may be incorrect.">
            <a:extLst>
              <a:ext uri="{FF2B5EF4-FFF2-40B4-BE49-F238E27FC236}">
                <a16:creationId xmlns:a16="http://schemas.microsoft.com/office/drawing/2014/main" id="{1C643094-9425-AB4E-416B-A45D4F0089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047539">
            <a:off x="9504854" y="255868"/>
            <a:ext cx="1914216" cy="303956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A cartoon of a child&#10;&#10;AI-generated content may be incorrect.">
            <a:extLst>
              <a:ext uri="{FF2B5EF4-FFF2-40B4-BE49-F238E27FC236}">
                <a16:creationId xmlns:a16="http://schemas.microsoft.com/office/drawing/2014/main" id="{8FE173A4-0ED1-79E5-A55D-45149ABC39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59539" y="3584996"/>
            <a:ext cx="1405602" cy="315070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5330131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2DCA3-4AEE-963C-7BC4-4A7CEDCE4E0F}"/>
              </a:ext>
            </a:extLst>
          </p:cNvPr>
          <p:cNvSpPr>
            <a:spLocks noGrp="1"/>
          </p:cNvSpPr>
          <p:nvPr>
            <p:ph type="title"/>
          </p:nvPr>
        </p:nvSpPr>
        <p:spPr>
          <a:xfrm>
            <a:off x="677334" y="609600"/>
            <a:ext cx="8596668" cy="1320800"/>
          </a:xfrm>
        </p:spPr>
        <p:txBody>
          <a:bodyPr anchor="t">
            <a:normAutofit/>
          </a:bodyPr>
          <a:lstStyle/>
          <a:p>
            <a:r>
              <a:rPr lang="en-GB" dirty="0"/>
              <a:t>Healthy Eating </a:t>
            </a:r>
          </a:p>
        </p:txBody>
      </p:sp>
      <p:sp>
        <p:nvSpPr>
          <p:cNvPr id="3" name="Content Placeholder 2">
            <a:extLst>
              <a:ext uri="{FF2B5EF4-FFF2-40B4-BE49-F238E27FC236}">
                <a16:creationId xmlns:a16="http://schemas.microsoft.com/office/drawing/2014/main" id="{0F1E8941-5A68-CA02-5607-2B2F8D4D72EE}"/>
              </a:ext>
            </a:extLst>
          </p:cNvPr>
          <p:cNvSpPr>
            <a:spLocks noGrp="1"/>
          </p:cNvSpPr>
          <p:nvPr>
            <p:ph idx="1"/>
          </p:nvPr>
        </p:nvSpPr>
        <p:spPr>
          <a:xfrm>
            <a:off x="3626632" y="1397883"/>
            <a:ext cx="6005179" cy="4451101"/>
          </a:xfrm>
        </p:spPr>
        <p:txBody>
          <a:bodyPr vert="horz" lIns="91440" tIns="45720" rIns="91440" bIns="45720" rtlCol="0">
            <a:normAutofit fontScale="92500" lnSpcReduction="10000"/>
          </a:bodyPr>
          <a:lstStyle/>
          <a:p>
            <a:pPr marL="0" indent="0">
              <a:lnSpc>
                <a:spcPct val="90000"/>
              </a:lnSpc>
              <a:buNone/>
            </a:pPr>
            <a:r>
              <a:rPr lang="en-GB" sz="1100">
                <a:cs typeface="Arial"/>
              </a:rPr>
              <a:t>Mrs Canham is our Healthy School Co-ordinator, and we have been successfully awarded the prestigious Healthy Schools National Award.   </a:t>
            </a:r>
            <a:r>
              <a:rPr lang="en-GB" sz="1100">
                <a:cs typeface="Segoe UI"/>
              </a:rPr>
              <a:t>Throughout the year, we have taken several steps to support healthy eating across the school: </a:t>
            </a:r>
            <a:endParaRPr lang="en-GB" sz="1100">
              <a:cs typeface="Arial"/>
            </a:endParaRPr>
          </a:p>
          <a:p>
            <a:pPr>
              <a:lnSpc>
                <a:spcPct val="90000"/>
              </a:lnSpc>
            </a:pPr>
            <a:r>
              <a:rPr lang="en-GB" sz="1100" b="1">
                <a:cs typeface="Segoe UI"/>
              </a:rPr>
              <a:t>Healthy School Meals</a:t>
            </a:r>
            <a:r>
              <a:rPr lang="en-GB" sz="1100">
                <a:cs typeface="Segoe UI"/>
              </a:rPr>
              <a:t>: Our school meals continue to meet the Welsh Government’s nutritional standards. We offer a balanced menu that includes fresh fruit and vegetables daily, and we cater for a range of dietary needs. Lunchboxes are encouraged to be healthy; fizzy, sugary drinks are avoided by all pupils. </a:t>
            </a:r>
          </a:p>
          <a:p>
            <a:pPr>
              <a:lnSpc>
                <a:spcPct val="90000"/>
              </a:lnSpc>
            </a:pPr>
            <a:r>
              <a:rPr lang="en-GB" sz="1100" b="1">
                <a:cs typeface="Segoe UI"/>
              </a:rPr>
              <a:t>Healthy Snacks</a:t>
            </a:r>
            <a:r>
              <a:rPr lang="en-GB" sz="1100">
                <a:cs typeface="Segoe UI"/>
              </a:rPr>
              <a:t>: Pupils are encouraged to bring healthy snacks such as fruit or vegetables for break times. In addition, a Fruit Tuck Shop is run every break time by the Year 6 prefects to encourage healthy eating and develop numeracy skills. We also discourage sugary treats and fizzy drinks. </a:t>
            </a:r>
          </a:p>
          <a:p>
            <a:pPr>
              <a:lnSpc>
                <a:spcPct val="90000"/>
              </a:lnSpc>
            </a:pPr>
            <a:r>
              <a:rPr lang="en-GB" sz="1100" b="1">
                <a:cs typeface="Segoe UI"/>
              </a:rPr>
              <a:t>Drinking water: </a:t>
            </a:r>
            <a:r>
              <a:rPr lang="en-GB" sz="1100">
                <a:cs typeface="Segoe UI"/>
              </a:rPr>
              <a:t>Children have access to fresh drinking water throughout the day, and we encourage them to bring reusable water bottles to stay hydrated </a:t>
            </a:r>
            <a:r>
              <a:rPr lang="en-GB" sz="1100">
                <a:cs typeface="Times New Roman"/>
              </a:rPr>
              <a:t>and to be able to concentrate more readily. </a:t>
            </a:r>
            <a:endParaRPr lang="en-GB" sz="1100">
              <a:cs typeface="Arial"/>
            </a:endParaRPr>
          </a:p>
          <a:p>
            <a:pPr>
              <a:lnSpc>
                <a:spcPct val="90000"/>
              </a:lnSpc>
            </a:pPr>
            <a:r>
              <a:rPr lang="en-GB" sz="1100" b="1">
                <a:cs typeface="Segoe UI"/>
              </a:rPr>
              <a:t>Links to the curriculum:</a:t>
            </a:r>
            <a:r>
              <a:rPr lang="en-GB" sz="1100">
                <a:cs typeface="Segoe UI"/>
              </a:rPr>
              <a:t> Healthy eating is embedded in our curriculum through science, health and wellbeing lessons, and themed activities. Pupils learn about food groups, nutrition, and the importance of a balanced diet. </a:t>
            </a:r>
            <a:endParaRPr lang="en-GB" sz="1100">
              <a:cs typeface="Arial"/>
            </a:endParaRPr>
          </a:p>
          <a:p>
            <a:pPr>
              <a:lnSpc>
                <a:spcPct val="90000"/>
              </a:lnSpc>
            </a:pPr>
            <a:r>
              <a:rPr lang="en-GB" sz="1100" b="1">
                <a:cs typeface="Segoe UI"/>
              </a:rPr>
              <a:t>Celebrating Success</a:t>
            </a:r>
            <a:r>
              <a:rPr lang="en-GB" sz="1100">
                <a:cs typeface="Segoe UI"/>
              </a:rPr>
              <a:t>: We celebrate pupils who make healthy choices and take part in related activities, reinforcing positive behaviour in a fun and encouraging way. </a:t>
            </a:r>
            <a:endParaRPr lang="en-GB" sz="1100">
              <a:cs typeface="Arial"/>
            </a:endParaRPr>
          </a:p>
          <a:p>
            <a:pPr>
              <a:lnSpc>
                <a:spcPct val="90000"/>
              </a:lnSpc>
            </a:pPr>
            <a:r>
              <a:rPr lang="en-GB" sz="1100">
                <a:cs typeface="Arial"/>
              </a:rPr>
              <a:t>We are very pleased to be actively involved in promoting the Anti-Bullying Alliance message during Anti-Bullying Week and throughout the school year. We strongly encourage pupils in our school to choose respect, support each other, and consider each other’s feelings and wellbeing. </a:t>
            </a:r>
          </a:p>
          <a:p>
            <a:pPr>
              <a:lnSpc>
                <a:spcPct val="90000"/>
              </a:lnSpc>
            </a:pPr>
            <a:r>
              <a:rPr lang="en-GB" sz="1100">
                <a:cs typeface="Arial"/>
              </a:rPr>
              <a:t>Staff have attended Zones of Regulation and we have 2 fully trained Emotional Literacy Support Assistants to support pupil’s social and emotional development and wellbeing. Sessions are regularly planned to support pupils individually and within small groups/class sessions. </a:t>
            </a:r>
          </a:p>
          <a:p>
            <a:pPr>
              <a:lnSpc>
                <a:spcPct val="90000"/>
              </a:lnSpc>
            </a:pPr>
            <a:endParaRPr lang="en-GB" sz="700" dirty="0">
              <a:latin typeface="Palatino Linotype"/>
              <a:cs typeface="Arial"/>
            </a:endParaRPr>
          </a:p>
        </p:txBody>
      </p:sp>
      <p:pic>
        <p:nvPicPr>
          <p:cNvPr id="5" name="Picture 4" descr="A cartoon of a child&#10;&#10;AI-generated content may be incorrect.">
            <a:extLst>
              <a:ext uri="{FF2B5EF4-FFF2-40B4-BE49-F238E27FC236}">
                <a16:creationId xmlns:a16="http://schemas.microsoft.com/office/drawing/2014/main" id="{0AA791CC-CA6D-61D1-418B-1FA893B3E6D2}"/>
              </a:ext>
            </a:extLst>
          </p:cNvPr>
          <p:cNvPicPr>
            <a:picLocks noChangeAspect="1"/>
          </p:cNvPicPr>
          <p:nvPr/>
        </p:nvPicPr>
        <p:blipFill>
          <a:blip r:embed="rId2">
            <a:extLst>
              <a:ext uri="{28A0092B-C50C-407E-A947-70E740481C1C}">
                <a14:useLocalDpi xmlns:a14="http://schemas.microsoft.com/office/drawing/2010/main" val="0"/>
              </a:ext>
            </a:extLst>
          </a:blip>
          <a:srcRect r="4" b="17593"/>
          <a:stretch>
            <a:fillRect/>
          </a:stretch>
        </p:blipFill>
        <p:spPr>
          <a:xfrm>
            <a:off x="319525" y="1682253"/>
            <a:ext cx="3144597" cy="3882362"/>
          </a:xfrm>
          <a:prstGeom prst="rect">
            <a:avLst/>
          </a:prstGeom>
        </p:spPr>
      </p:pic>
    </p:spTree>
    <p:extLst>
      <p:ext uri="{BB962C8B-B14F-4D97-AF65-F5344CB8AC3E}">
        <p14:creationId xmlns:p14="http://schemas.microsoft.com/office/powerpoint/2010/main" val="13268071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BFA45-2544-3630-95CF-6F0FDEAB72A6}"/>
              </a:ext>
            </a:extLst>
          </p:cNvPr>
          <p:cNvSpPr>
            <a:spLocks noGrp="1"/>
          </p:cNvSpPr>
          <p:nvPr>
            <p:ph type="title"/>
          </p:nvPr>
        </p:nvSpPr>
        <p:spPr/>
        <p:txBody>
          <a:bodyPr/>
          <a:lstStyle/>
          <a:p>
            <a:r>
              <a:rPr lang="en-GB" dirty="0"/>
              <a:t>Friends of </a:t>
            </a:r>
            <a:r>
              <a:rPr lang="en-GB" dirty="0" err="1"/>
              <a:t>Blaengwrach</a:t>
            </a:r>
            <a:r>
              <a:rPr lang="en-GB" dirty="0"/>
              <a:t> </a:t>
            </a:r>
          </a:p>
        </p:txBody>
      </p:sp>
      <p:sp>
        <p:nvSpPr>
          <p:cNvPr id="3" name="Content Placeholder 2">
            <a:extLst>
              <a:ext uri="{FF2B5EF4-FFF2-40B4-BE49-F238E27FC236}">
                <a16:creationId xmlns:a16="http://schemas.microsoft.com/office/drawing/2014/main" id="{C6EF1D77-CFC4-0C9E-F937-FFEA96F3A428}"/>
              </a:ext>
            </a:extLst>
          </p:cNvPr>
          <p:cNvSpPr>
            <a:spLocks noGrp="1"/>
          </p:cNvSpPr>
          <p:nvPr>
            <p:ph idx="1"/>
          </p:nvPr>
        </p:nvSpPr>
        <p:spPr>
          <a:xfrm>
            <a:off x="677334" y="1694245"/>
            <a:ext cx="8596668" cy="3847019"/>
          </a:xfrm>
        </p:spPr>
        <p:txBody>
          <a:bodyPr vert="horz" lIns="91440" tIns="45720" rIns="91440" bIns="45720" rtlCol="0" anchor="t">
            <a:normAutofit/>
          </a:bodyPr>
          <a:lstStyle/>
          <a:p>
            <a:pPr marL="0" indent="0">
              <a:buNone/>
            </a:pPr>
            <a:r>
              <a:rPr lang="en-GB" sz="1400" dirty="0"/>
              <a:t>Friends of Blaengwrach very kindly give up their own time to plan, organise and fundraise to support the children of Blaengwrach. A huge thank you for your incredible hard work and support throughout the academic year 2024/25.</a:t>
            </a:r>
          </a:p>
          <a:p>
            <a:pPr marL="0" indent="0">
              <a:buNone/>
            </a:pPr>
            <a:r>
              <a:rPr lang="en-GB" sz="1400" dirty="0"/>
              <a:t>During the year, Friends of Blaengwrach have planned and organised an exciting Easter Scavenger Hunt during Easter weekend with a special Easter bunny visit on route! </a:t>
            </a:r>
          </a:p>
          <a:p>
            <a:pPr marL="0" indent="0">
              <a:buNone/>
            </a:pPr>
            <a:r>
              <a:rPr lang="en-GB" sz="1400" dirty="0"/>
              <a:t>Friends of Blaengwrach have made very kind donations to school including  a TV screen for the main school hall for whole school use – assemblies, visitor presentations, etc. They have also supported school with the cost of the installation of interactive screens in classes across the school and the annual introductory package of our Jolly Phonics interactive package. </a:t>
            </a:r>
          </a:p>
          <a:p>
            <a:pPr marL="0" indent="0">
              <a:buNone/>
            </a:pPr>
            <a:r>
              <a:rPr lang="en-GB" sz="1400" dirty="0"/>
              <a:t>A huge thank you to the Friends of Blaengwrach for their invaluable support for the children of Blaengwrach and thank you to our families and school community for supporting their planned events. </a:t>
            </a:r>
          </a:p>
        </p:txBody>
      </p:sp>
      <p:pic>
        <p:nvPicPr>
          <p:cNvPr id="5" name="Picture 4" descr="A couple of cartoon children&#10;&#10;AI-generated content may be incorrect.">
            <a:extLst>
              <a:ext uri="{FF2B5EF4-FFF2-40B4-BE49-F238E27FC236}">
                <a16:creationId xmlns:a16="http://schemas.microsoft.com/office/drawing/2014/main" id="{A46AACE8-DDE0-51E4-BCE2-A2A1F469CE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7997" y="4827038"/>
            <a:ext cx="7565136" cy="1636776"/>
          </a:xfrm>
          <a:prstGeom prst="rect">
            <a:avLst/>
          </a:prstGeom>
        </p:spPr>
      </p:pic>
    </p:spTree>
    <p:extLst>
      <p:ext uri="{BB962C8B-B14F-4D97-AF65-F5344CB8AC3E}">
        <p14:creationId xmlns:p14="http://schemas.microsoft.com/office/powerpoint/2010/main" val="36386599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29C4D-4F9E-22AC-E9B6-EC6ED49AF57B}"/>
              </a:ext>
            </a:extLst>
          </p:cNvPr>
          <p:cNvSpPr>
            <a:spLocks noGrp="1"/>
          </p:cNvSpPr>
          <p:nvPr>
            <p:ph type="title"/>
          </p:nvPr>
        </p:nvSpPr>
        <p:spPr>
          <a:xfrm>
            <a:off x="677334" y="609600"/>
            <a:ext cx="8596668" cy="799432"/>
          </a:xfrm>
        </p:spPr>
        <p:txBody>
          <a:bodyPr>
            <a:normAutofit fontScale="90000"/>
          </a:bodyPr>
          <a:lstStyle/>
          <a:p>
            <a:pPr>
              <a:spcBef>
                <a:spcPts val="1000"/>
              </a:spcBef>
            </a:pPr>
            <a:r>
              <a:rPr lang="en-GB" dirty="0"/>
              <a:t>School Improvement Plan &amp; Self-Evaluation</a:t>
            </a:r>
            <a:br>
              <a:rPr lang="en-GB" dirty="0"/>
            </a:br>
            <a:endParaRPr lang="en-GB" sz="1800">
              <a:solidFill>
                <a:srgbClr val="404040"/>
              </a:solidFill>
            </a:endParaRPr>
          </a:p>
        </p:txBody>
      </p:sp>
      <p:sp>
        <p:nvSpPr>
          <p:cNvPr id="3" name="Content Placeholder 2">
            <a:extLst>
              <a:ext uri="{FF2B5EF4-FFF2-40B4-BE49-F238E27FC236}">
                <a16:creationId xmlns:a16="http://schemas.microsoft.com/office/drawing/2014/main" id="{AE340411-03E2-8A57-BD4B-E5125C2734B9}"/>
              </a:ext>
            </a:extLst>
          </p:cNvPr>
          <p:cNvSpPr>
            <a:spLocks noGrp="1"/>
          </p:cNvSpPr>
          <p:nvPr>
            <p:ph idx="1"/>
          </p:nvPr>
        </p:nvSpPr>
        <p:spPr>
          <a:xfrm>
            <a:off x="677334" y="1408616"/>
            <a:ext cx="8596668" cy="4632746"/>
          </a:xfrm>
        </p:spPr>
        <p:txBody>
          <a:bodyPr vert="horz" lIns="91440" tIns="45720" rIns="91440" bIns="45720" rtlCol="0" anchor="t">
            <a:normAutofit/>
          </a:bodyPr>
          <a:lstStyle/>
          <a:p>
            <a:pPr>
              <a:buNone/>
            </a:pPr>
            <a:r>
              <a:rPr lang="en-GB" sz="1600" dirty="0"/>
              <a:t>     The school has a very rigorous monitoring and self-evaluation programme that is linked to our School Improvement Plan priorities. SIP priorities are shared with staff, pupils, governors and parents and we work together to achieve our goals. Our School Improvement Plan (2024/25) and the Self-Evaluation Review can be found on our school website. </a:t>
            </a:r>
            <a:endParaRPr lang="en-GB" sz="1600" dirty="0">
              <a:solidFill>
                <a:srgbClr val="000000"/>
              </a:solidFill>
            </a:endParaRPr>
          </a:p>
          <a:p>
            <a:pPr marL="0" indent="0">
              <a:buNone/>
            </a:pPr>
            <a:endParaRPr lang="en-GB" dirty="0"/>
          </a:p>
          <a:p>
            <a:pPr marL="0" indent="0">
              <a:buNone/>
            </a:pPr>
            <a:r>
              <a:rPr lang="en-GB" sz="1600" dirty="0"/>
              <a:t>     Our priorities in the School’s 2025-26 School Improvement Plan include:</a:t>
            </a:r>
            <a:endParaRPr lang="en-US" sz="1600" dirty="0"/>
          </a:p>
          <a:p>
            <a:pPr>
              <a:lnSpc>
                <a:spcPct val="120000"/>
              </a:lnSpc>
              <a:buFont typeface="Wingdings 3"/>
              <a:buChar char=""/>
            </a:pPr>
            <a:r>
              <a:rPr lang="en-US" sz="1600" dirty="0">
                <a:solidFill>
                  <a:srgbClr val="000000"/>
                </a:solidFill>
                <a:latin typeface="Gill Sans MT"/>
              </a:rPr>
              <a:t>Priority 1- To develop pupils’ integral skills to further enhance independence.</a:t>
            </a:r>
          </a:p>
          <a:p>
            <a:pPr>
              <a:lnSpc>
                <a:spcPct val="120000"/>
              </a:lnSpc>
              <a:buFont typeface="Wingdings 3"/>
              <a:buChar char=""/>
            </a:pPr>
            <a:r>
              <a:rPr lang="en-US" sz="1600" dirty="0">
                <a:solidFill>
                  <a:srgbClr val="000000"/>
                </a:solidFill>
                <a:latin typeface="Gill Sans MT"/>
              </a:rPr>
              <a:t>Priority 2- To improve teaching, assessment and feedback to ensure pupils make effective progress in line with the expectations of Curriculum for Wales and to inform next steps in learning.</a:t>
            </a:r>
          </a:p>
          <a:p>
            <a:pPr>
              <a:lnSpc>
                <a:spcPct val="120000"/>
              </a:lnSpc>
              <a:buFont typeface="Wingdings 3"/>
              <a:buChar char=""/>
            </a:pPr>
            <a:r>
              <a:rPr lang="en-US" sz="1600" dirty="0">
                <a:solidFill>
                  <a:srgbClr val="000000"/>
                </a:solidFill>
                <a:latin typeface="Gill Sans MT"/>
              </a:rPr>
              <a:t>Priority 3 - To improve pupils’ literacy skills, in particular writing.</a:t>
            </a:r>
          </a:p>
          <a:p>
            <a:pPr>
              <a:lnSpc>
                <a:spcPct val="120000"/>
              </a:lnSpc>
              <a:buFont typeface="Wingdings 3"/>
              <a:buChar char=""/>
            </a:pPr>
            <a:r>
              <a:rPr lang="en-US" sz="1600" dirty="0">
                <a:solidFill>
                  <a:srgbClr val="000000"/>
                </a:solidFill>
                <a:latin typeface="Gill Sans MT"/>
              </a:rPr>
              <a:t>Priority 4 – To improve pupil attendance of groups of learners.</a:t>
            </a:r>
          </a:p>
          <a:p>
            <a:pPr>
              <a:lnSpc>
                <a:spcPct val="120000"/>
              </a:lnSpc>
              <a:buFont typeface="Wingdings 3"/>
              <a:buChar char=""/>
            </a:pPr>
            <a:endParaRPr lang="en-GB" sz="2000" dirty="0">
              <a:solidFill>
                <a:srgbClr val="000000"/>
              </a:solidFill>
              <a:latin typeface="Gill Sans MT"/>
            </a:endParaRPr>
          </a:p>
          <a:p>
            <a:pPr marL="0" indent="0">
              <a:buNone/>
            </a:pPr>
            <a:endParaRPr lang="en-GB" dirty="0"/>
          </a:p>
        </p:txBody>
      </p:sp>
      <p:pic>
        <p:nvPicPr>
          <p:cNvPr id="4" name="Picture 3">
            <a:extLst>
              <a:ext uri="{FF2B5EF4-FFF2-40B4-BE49-F238E27FC236}">
                <a16:creationId xmlns:a16="http://schemas.microsoft.com/office/drawing/2014/main" id="{0CC1464A-DB09-ACA1-1579-1DC1763086EC}"/>
              </a:ext>
            </a:extLst>
          </p:cNvPr>
          <p:cNvPicPr>
            <a:picLocks noChangeAspect="1"/>
          </p:cNvPicPr>
          <p:nvPr/>
        </p:nvPicPr>
        <p:blipFill>
          <a:blip r:embed="rId2"/>
          <a:stretch>
            <a:fillRect/>
          </a:stretch>
        </p:blipFill>
        <p:spPr>
          <a:xfrm rot="20573685">
            <a:off x="8749032" y="4078635"/>
            <a:ext cx="3420152" cy="2944623"/>
          </a:xfrm>
          <a:prstGeom prst="rect">
            <a:avLst/>
          </a:prstGeom>
        </p:spPr>
      </p:pic>
    </p:spTree>
    <p:extLst>
      <p:ext uri="{BB962C8B-B14F-4D97-AF65-F5344CB8AC3E}">
        <p14:creationId xmlns:p14="http://schemas.microsoft.com/office/powerpoint/2010/main" val="9823216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D6420-E61A-9053-1A40-E03707CDAD65}"/>
              </a:ext>
            </a:extLst>
          </p:cNvPr>
          <p:cNvSpPr>
            <a:spLocks noGrp="1"/>
          </p:cNvSpPr>
          <p:nvPr>
            <p:ph type="title"/>
          </p:nvPr>
        </p:nvSpPr>
        <p:spPr>
          <a:xfrm>
            <a:off x="677334" y="609600"/>
            <a:ext cx="8596668" cy="816077"/>
          </a:xfrm>
        </p:spPr>
        <p:txBody>
          <a:bodyPr>
            <a:normAutofit fontScale="90000"/>
          </a:bodyPr>
          <a:lstStyle/>
          <a:p>
            <a:r>
              <a:rPr lang="en-GB" dirty="0"/>
              <a:t>Financial position for April 2024 – March 2025</a:t>
            </a:r>
            <a:br>
              <a:rPr lang="en-GB" dirty="0"/>
            </a:br>
            <a:br>
              <a:rPr lang="en-GB" dirty="0"/>
            </a:br>
            <a:br>
              <a:rPr lang="en-GB" dirty="0"/>
            </a:br>
            <a:br>
              <a:rPr lang="en-GB" dirty="0"/>
            </a:br>
            <a:endParaRPr lang="en-GB" dirty="0">
              <a:highlight>
                <a:srgbClr val="FFFF00"/>
              </a:highlight>
            </a:endParaRPr>
          </a:p>
        </p:txBody>
      </p:sp>
      <p:sp>
        <p:nvSpPr>
          <p:cNvPr id="3" name="Content Placeholder 2">
            <a:extLst>
              <a:ext uri="{FF2B5EF4-FFF2-40B4-BE49-F238E27FC236}">
                <a16:creationId xmlns:a16="http://schemas.microsoft.com/office/drawing/2014/main" id="{2C093DA9-B939-B620-3521-522CD56C003E}"/>
              </a:ext>
            </a:extLst>
          </p:cNvPr>
          <p:cNvSpPr>
            <a:spLocks noGrp="1"/>
          </p:cNvSpPr>
          <p:nvPr>
            <p:ph idx="1"/>
          </p:nvPr>
        </p:nvSpPr>
        <p:spPr>
          <a:xfrm>
            <a:off x="677334" y="1341120"/>
            <a:ext cx="8596668" cy="5079345"/>
          </a:xfrm>
        </p:spPr>
        <p:txBody>
          <a:bodyPr/>
          <a:lstStyle/>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pPr marL="0" indent="0">
              <a:buNone/>
            </a:pPr>
            <a:r>
              <a:rPr lang="en-GB" sz="1200" dirty="0"/>
              <a:t>The budget for 2025/26 has been discussed and ratified by the full Governing Body</a:t>
            </a:r>
          </a:p>
        </p:txBody>
      </p:sp>
      <p:graphicFrame>
        <p:nvGraphicFramePr>
          <p:cNvPr id="5" name="Table 4">
            <a:extLst>
              <a:ext uri="{FF2B5EF4-FFF2-40B4-BE49-F238E27FC236}">
                <a16:creationId xmlns:a16="http://schemas.microsoft.com/office/drawing/2014/main" id="{2EF33152-A581-5279-078C-EED6224A71DD}"/>
              </a:ext>
            </a:extLst>
          </p:cNvPr>
          <p:cNvGraphicFramePr>
            <a:graphicFrameLocks noGrp="1"/>
          </p:cNvGraphicFramePr>
          <p:nvPr>
            <p:extLst>
              <p:ext uri="{D42A27DB-BD31-4B8C-83A1-F6EECF244321}">
                <p14:modId xmlns:p14="http://schemas.microsoft.com/office/powerpoint/2010/main" val="993640023"/>
              </p:ext>
            </p:extLst>
          </p:nvPr>
        </p:nvGraphicFramePr>
        <p:xfrm>
          <a:off x="2146315" y="1523080"/>
          <a:ext cx="6417583" cy="3878062"/>
        </p:xfrm>
        <a:graphic>
          <a:graphicData uri="http://schemas.openxmlformats.org/drawingml/2006/table">
            <a:tbl>
              <a:tblPr firstRow="1" firstCol="1" bandRow="1">
                <a:tableStyleId>{5C22544A-7EE6-4342-B048-85BDC9FD1C3A}</a:tableStyleId>
              </a:tblPr>
              <a:tblGrid>
                <a:gridCol w="2073733">
                  <a:extLst>
                    <a:ext uri="{9D8B030D-6E8A-4147-A177-3AD203B41FA5}">
                      <a16:colId xmlns:a16="http://schemas.microsoft.com/office/drawing/2014/main" val="1267852628"/>
                    </a:ext>
                  </a:extLst>
                </a:gridCol>
                <a:gridCol w="961333">
                  <a:extLst>
                    <a:ext uri="{9D8B030D-6E8A-4147-A177-3AD203B41FA5}">
                      <a16:colId xmlns:a16="http://schemas.microsoft.com/office/drawing/2014/main" val="3539075408"/>
                    </a:ext>
                  </a:extLst>
                </a:gridCol>
                <a:gridCol w="2142398">
                  <a:extLst>
                    <a:ext uri="{9D8B030D-6E8A-4147-A177-3AD203B41FA5}">
                      <a16:colId xmlns:a16="http://schemas.microsoft.com/office/drawing/2014/main" val="2137629796"/>
                    </a:ext>
                  </a:extLst>
                </a:gridCol>
                <a:gridCol w="1240119">
                  <a:extLst>
                    <a:ext uri="{9D8B030D-6E8A-4147-A177-3AD203B41FA5}">
                      <a16:colId xmlns:a16="http://schemas.microsoft.com/office/drawing/2014/main" val="3363670860"/>
                    </a:ext>
                  </a:extLst>
                </a:gridCol>
              </a:tblGrid>
              <a:tr h="250560">
                <a:tc>
                  <a:txBody>
                    <a:bodyPr/>
                    <a:lstStyle/>
                    <a:p>
                      <a:pPr algn="ctr">
                        <a:lnSpc>
                          <a:spcPct val="107000"/>
                        </a:lnSpc>
                        <a:spcAft>
                          <a:spcPts val="800"/>
                        </a:spcAft>
                        <a:buNone/>
                      </a:pPr>
                      <a:r>
                        <a:rPr lang="en-GB" sz="1200" kern="0">
                          <a:effectLst/>
                        </a:rPr>
                        <a:t>BUDGET</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en-GB" sz="1200" kern="0">
                          <a:effectLst/>
                        </a:rPr>
                        <a:t>£</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en-GB" sz="1200" kern="0">
                          <a:effectLst/>
                        </a:rPr>
                        <a:t>EXPENDITURE</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en-GB" sz="1200" kern="0" dirty="0">
                          <a:effectLst/>
                        </a:rPr>
                        <a:t>Actual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144454444"/>
                  </a:ext>
                </a:extLst>
              </a:tr>
              <a:tr h="205390">
                <a:tc>
                  <a:txBody>
                    <a:bodyPr/>
                    <a:lstStyle/>
                    <a:p>
                      <a:pPr>
                        <a:lnSpc>
                          <a:spcPct val="107000"/>
                        </a:lnSpc>
                        <a:spcAft>
                          <a:spcPts val="800"/>
                        </a:spcAft>
                        <a:buNone/>
                      </a:pPr>
                      <a:r>
                        <a:rPr lang="en-GB" sz="1200" kern="0">
                          <a:effectLst/>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200" kern="0">
                          <a:effectLst/>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nSpc>
                          <a:spcPct val="107000"/>
                        </a:lnSpc>
                      </a:pPr>
                      <a:endParaRPr lang="en-GB" sz="1100" kern="100">
                        <a:effectLst/>
                        <a:latin typeface="Aptos" panose="020B0004020202020204" pitchFamily="34" charset="0"/>
                      </a:endParaRPr>
                    </a:p>
                  </a:txBody>
                  <a:tcPr marL="68580" marR="68580" marT="0" marB="0" anchor="b"/>
                </a:tc>
                <a:tc>
                  <a:txBody>
                    <a:bodyPr/>
                    <a:lstStyle/>
                    <a:p>
                      <a:pPr algn="ctr">
                        <a:lnSpc>
                          <a:spcPct val="107000"/>
                        </a:lnSpc>
                        <a:spcAft>
                          <a:spcPts val="800"/>
                        </a:spcAft>
                        <a:buNone/>
                      </a:pPr>
                      <a:r>
                        <a:rPr lang="en-GB" sz="1200" kern="0" dirty="0">
                          <a:effectLst/>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524087550"/>
                  </a:ext>
                </a:extLst>
              </a:tr>
              <a:tr h="242208">
                <a:tc>
                  <a:txBody>
                    <a:bodyPr/>
                    <a:lstStyle/>
                    <a:p>
                      <a:pPr algn="ctr">
                        <a:lnSpc>
                          <a:spcPct val="107000"/>
                        </a:lnSpc>
                        <a:spcAft>
                          <a:spcPts val="800"/>
                        </a:spcAft>
                        <a:buNone/>
                      </a:pPr>
                      <a:r>
                        <a:rPr lang="en-GB" sz="1200" kern="0" dirty="0">
                          <a:effectLst/>
                        </a:rPr>
                        <a:t>Formula Allocation</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lnSpc>
                          <a:spcPct val="107000"/>
                        </a:lnSpc>
                        <a:spcAft>
                          <a:spcPts val="800"/>
                        </a:spcAft>
                        <a:buNone/>
                      </a:pPr>
                      <a:r>
                        <a:rPr lang="en-GB" sz="1200" kern="0">
                          <a:effectLst/>
                        </a:rPr>
                        <a:t>£590,601</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200" kern="0">
                          <a:effectLst/>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en-GB" sz="1200" kern="0">
                          <a:effectLst/>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955200268"/>
                  </a:ext>
                </a:extLst>
              </a:tr>
              <a:tr h="250560">
                <a:tc>
                  <a:txBody>
                    <a:bodyPr/>
                    <a:lstStyle/>
                    <a:p>
                      <a:pPr algn="ctr">
                        <a:lnSpc>
                          <a:spcPct val="107000"/>
                        </a:lnSpc>
                        <a:spcAft>
                          <a:spcPts val="800"/>
                        </a:spcAft>
                        <a:buNone/>
                      </a:pPr>
                      <a:r>
                        <a:rPr lang="en-GB" sz="1200" kern="0" dirty="0">
                          <a:effectLst/>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200" kern="0">
                          <a:effectLst/>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200" kern="0">
                          <a:effectLst/>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en-GB" sz="1200" kern="0" dirty="0">
                          <a:effectLst/>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326571055"/>
                  </a:ext>
                </a:extLst>
              </a:tr>
              <a:tr h="205390">
                <a:tc>
                  <a:txBody>
                    <a:bodyPr/>
                    <a:lstStyle/>
                    <a:p>
                      <a:pPr algn="ctr">
                        <a:lnSpc>
                          <a:spcPct val="107000"/>
                        </a:lnSpc>
                        <a:spcAft>
                          <a:spcPts val="800"/>
                        </a:spcAft>
                        <a:buNone/>
                      </a:pPr>
                      <a:r>
                        <a:rPr lang="en-GB" sz="1200" kern="0">
                          <a:effectLst/>
                        </a:rPr>
                        <a:t>TOTAL</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lnSpc>
                          <a:spcPct val="107000"/>
                        </a:lnSpc>
                        <a:spcAft>
                          <a:spcPts val="800"/>
                        </a:spcAft>
                        <a:buNone/>
                      </a:pPr>
                      <a:r>
                        <a:rPr lang="en-GB" sz="1200" b="1" kern="0" dirty="0">
                          <a:effectLst/>
                        </a:rPr>
                        <a:t>£590,601</a:t>
                      </a:r>
                      <a:endParaRPr lang="en-GB"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200" b="1" kern="0" dirty="0">
                          <a:effectLst/>
                        </a:rPr>
                        <a:t>GROSS EXPENDITURE</a:t>
                      </a:r>
                      <a:endParaRPr lang="en-GB"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en-GB" sz="1200" b="1" kern="0" dirty="0">
                          <a:effectLst/>
                        </a:rPr>
                        <a:t> £   784,870.87 </a:t>
                      </a:r>
                      <a:endParaRPr lang="en-GB"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212945661"/>
                  </a:ext>
                </a:extLst>
              </a:tr>
              <a:tr h="242208">
                <a:tc>
                  <a:txBody>
                    <a:bodyPr/>
                    <a:lstStyle/>
                    <a:p>
                      <a:pPr algn="ctr">
                        <a:lnSpc>
                          <a:spcPct val="107000"/>
                        </a:lnSpc>
                        <a:spcAft>
                          <a:spcPts val="800"/>
                        </a:spcAft>
                        <a:buNone/>
                      </a:pPr>
                      <a:r>
                        <a:rPr lang="en-GB" sz="1200" kern="0" dirty="0">
                          <a:effectLst/>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200" kern="0" dirty="0">
                          <a:effectLst/>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nSpc>
                          <a:spcPct val="107000"/>
                        </a:lnSpc>
                      </a:pPr>
                      <a:endParaRPr lang="en-GB" sz="1100" kern="100">
                        <a:effectLst/>
                        <a:latin typeface="Aptos" panose="020B0004020202020204" pitchFamily="34" charset="0"/>
                      </a:endParaRPr>
                    </a:p>
                  </a:txBody>
                  <a:tcPr marL="68580" marR="68580" marT="0" marB="0" anchor="b"/>
                </a:tc>
                <a:tc>
                  <a:txBody>
                    <a:bodyPr/>
                    <a:lstStyle/>
                    <a:p>
                      <a:pPr algn="ctr">
                        <a:lnSpc>
                          <a:spcPct val="107000"/>
                        </a:lnSpc>
                        <a:spcAft>
                          <a:spcPts val="800"/>
                        </a:spcAft>
                        <a:buNone/>
                      </a:pPr>
                      <a:r>
                        <a:rPr lang="en-GB" sz="1200" kern="0">
                          <a:effectLst/>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424934568"/>
                  </a:ext>
                </a:extLst>
              </a:tr>
              <a:tr h="242208">
                <a:tc>
                  <a:txBody>
                    <a:bodyPr/>
                    <a:lstStyle/>
                    <a:p>
                      <a:pPr algn="ctr">
                        <a:lnSpc>
                          <a:spcPct val="107000"/>
                        </a:lnSpc>
                        <a:spcAft>
                          <a:spcPts val="800"/>
                        </a:spcAft>
                        <a:buNone/>
                      </a:pPr>
                      <a:r>
                        <a:rPr lang="en-GB" sz="1200" kern="0">
                          <a:effectLst/>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200" kern="0">
                          <a:effectLst/>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200" kern="0" dirty="0">
                          <a:effectLst/>
                        </a:rPr>
                        <a:t>Less:  Income</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en-GB" sz="1200" kern="0" dirty="0">
                          <a:effectLst/>
                        </a:rPr>
                        <a:t> £   164,843.38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922614066"/>
                  </a:ext>
                </a:extLst>
              </a:tr>
              <a:tr h="250560">
                <a:tc>
                  <a:txBody>
                    <a:bodyPr/>
                    <a:lstStyle/>
                    <a:p>
                      <a:pPr algn="ctr">
                        <a:lnSpc>
                          <a:spcPct val="107000"/>
                        </a:lnSpc>
                        <a:spcAft>
                          <a:spcPts val="800"/>
                        </a:spcAft>
                        <a:buNone/>
                      </a:pPr>
                      <a:r>
                        <a:rPr lang="en-GB" sz="1200" kern="0" dirty="0">
                          <a:effectLst/>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200" kern="0">
                          <a:effectLst/>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200" kern="0">
                          <a:effectLst/>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en-GB" sz="1200" kern="0">
                          <a:effectLst/>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995875292"/>
                  </a:ext>
                </a:extLst>
              </a:tr>
              <a:tr h="242208">
                <a:tc>
                  <a:txBody>
                    <a:bodyPr/>
                    <a:lstStyle/>
                    <a:p>
                      <a:pPr algn="ctr">
                        <a:lnSpc>
                          <a:spcPct val="107000"/>
                        </a:lnSpc>
                        <a:spcAft>
                          <a:spcPts val="800"/>
                        </a:spcAft>
                        <a:buNone/>
                      </a:pPr>
                      <a:r>
                        <a:rPr lang="en-GB" sz="1200" kern="0">
                          <a:effectLst/>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200" kern="0">
                          <a:effectLst/>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200" b="1" kern="0" dirty="0">
                          <a:effectLst/>
                        </a:rPr>
                        <a:t>NET EXPENDITURE</a:t>
                      </a:r>
                      <a:endParaRPr lang="en-GB"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en-GB" sz="1200" b="1" kern="0" dirty="0">
                          <a:effectLst/>
                        </a:rPr>
                        <a:t> £   620,027.49 </a:t>
                      </a:r>
                      <a:endParaRPr lang="en-GB" sz="11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585129150"/>
                  </a:ext>
                </a:extLst>
              </a:tr>
              <a:tr h="242208">
                <a:tc>
                  <a:txBody>
                    <a:bodyPr/>
                    <a:lstStyle/>
                    <a:p>
                      <a:pPr algn="ctr">
                        <a:lnSpc>
                          <a:spcPct val="107000"/>
                        </a:lnSpc>
                        <a:spcAft>
                          <a:spcPts val="800"/>
                        </a:spcAft>
                        <a:buNone/>
                      </a:pPr>
                      <a:r>
                        <a:rPr lang="en-GB" sz="1200" kern="0">
                          <a:effectLst/>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nSpc>
                          <a:spcPct val="107000"/>
                        </a:lnSpc>
                      </a:pPr>
                      <a:endParaRPr lang="en-GB" sz="1100" kern="100">
                        <a:effectLst/>
                        <a:latin typeface="Aptos" panose="020B0004020202020204" pitchFamily="34" charset="0"/>
                      </a:endParaRPr>
                    </a:p>
                  </a:txBody>
                  <a:tcPr marL="68580" marR="68580" marT="0" marB="0" anchor="b"/>
                </a:tc>
                <a:tc>
                  <a:txBody>
                    <a:bodyPr/>
                    <a:lstStyle/>
                    <a:p>
                      <a:pPr>
                        <a:lnSpc>
                          <a:spcPct val="107000"/>
                        </a:lnSpc>
                      </a:pPr>
                      <a:endParaRPr lang="en-GB" sz="1100" kern="100" dirty="0">
                        <a:effectLst/>
                        <a:latin typeface="Aptos" panose="020B0004020202020204" pitchFamily="34" charset="0"/>
                      </a:endParaRPr>
                    </a:p>
                  </a:txBody>
                  <a:tcPr marL="68580" marR="68580" marT="0" marB="0" anchor="b"/>
                </a:tc>
                <a:tc>
                  <a:txBody>
                    <a:bodyPr/>
                    <a:lstStyle/>
                    <a:p>
                      <a:pPr algn="ctr">
                        <a:lnSpc>
                          <a:spcPct val="107000"/>
                        </a:lnSpc>
                        <a:spcAft>
                          <a:spcPts val="800"/>
                        </a:spcAft>
                        <a:buNone/>
                      </a:pPr>
                      <a:r>
                        <a:rPr lang="en-GB" sz="1200" kern="0" dirty="0">
                          <a:effectLst/>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151394706"/>
                  </a:ext>
                </a:extLst>
              </a:tr>
              <a:tr h="208800">
                <a:tc>
                  <a:txBody>
                    <a:bodyPr/>
                    <a:lstStyle/>
                    <a:p>
                      <a:pPr algn="ctr">
                        <a:lnSpc>
                          <a:spcPct val="107000"/>
                        </a:lnSpc>
                        <a:spcAft>
                          <a:spcPts val="800"/>
                        </a:spcAft>
                        <a:buNone/>
                      </a:pPr>
                      <a:r>
                        <a:rPr lang="en-GB" sz="1200" kern="0" dirty="0">
                          <a:effectLst/>
                        </a:rPr>
                        <a:t>Projected Under Spend</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nSpc>
                          <a:spcPct val="107000"/>
                        </a:lnSpc>
                      </a:pPr>
                      <a:endParaRPr lang="en-GB" sz="1100" kern="100" dirty="0">
                        <a:effectLst/>
                        <a:latin typeface="Aptos" panose="020B0004020202020204" pitchFamily="34" charset="0"/>
                      </a:endParaRPr>
                    </a:p>
                  </a:txBody>
                  <a:tcPr marL="68580" marR="68580" marT="0" marB="0" anchor="b"/>
                </a:tc>
                <a:tc>
                  <a:txBody>
                    <a:bodyPr/>
                    <a:lstStyle/>
                    <a:p>
                      <a:pPr>
                        <a:lnSpc>
                          <a:spcPct val="107000"/>
                        </a:lnSpc>
                      </a:pPr>
                      <a:endParaRPr lang="en-GB" sz="1100" kern="100" dirty="0">
                        <a:effectLst/>
                        <a:latin typeface="Aptos" panose="020B0004020202020204" pitchFamily="34" charset="0"/>
                      </a:endParaRPr>
                    </a:p>
                  </a:txBody>
                  <a:tcPr marL="68580" marR="68580" marT="0" marB="0" anchor="b"/>
                </a:tc>
                <a:tc>
                  <a:txBody>
                    <a:bodyPr/>
                    <a:lstStyle/>
                    <a:p>
                      <a:pPr algn="ctr">
                        <a:lnSpc>
                          <a:spcPct val="107000"/>
                        </a:lnSpc>
                        <a:spcAft>
                          <a:spcPts val="800"/>
                        </a:spcAft>
                        <a:buNone/>
                      </a:pPr>
                      <a:r>
                        <a:rPr lang="en-GB" sz="1200" b="1" kern="0" dirty="0">
                          <a:solidFill>
                            <a:srgbClr val="FF0000"/>
                          </a:solidFill>
                          <a:effectLst/>
                        </a:rPr>
                        <a:t>-£  26,782.49 </a:t>
                      </a:r>
                      <a:endParaRPr lang="en-GB" sz="11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030289077"/>
                  </a:ext>
                </a:extLst>
              </a:tr>
              <a:tr h="242208">
                <a:tc>
                  <a:txBody>
                    <a:bodyPr/>
                    <a:lstStyle/>
                    <a:p>
                      <a:pPr algn="ctr">
                        <a:lnSpc>
                          <a:spcPct val="107000"/>
                        </a:lnSpc>
                        <a:spcAft>
                          <a:spcPts val="800"/>
                        </a:spcAft>
                        <a:buNone/>
                      </a:pPr>
                      <a:r>
                        <a:rPr lang="en-GB" sz="1200" kern="0">
                          <a:effectLst/>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nSpc>
                          <a:spcPct val="107000"/>
                        </a:lnSpc>
                      </a:pPr>
                      <a:endParaRPr lang="en-GB" sz="1100" kern="100" dirty="0">
                        <a:effectLst/>
                        <a:latin typeface="Aptos" panose="020B0004020202020204" pitchFamily="34" charset="0"/>
                      </a:endParaRPr>
                    </a:p>
                  </a:txBody>
                  <a:tcPr marL="68580" marR="68580" marT="0" marB="0" anchor="b"/>
                </a:tc>
                <a:tc>
                  <a:txBody>
                    <a:bodyPr/>
                    <a:lstStyle/>
                    <a:p>
                      <a:pPr>
                        <a:lnSpc>
                          <a:spcPct val="107000"/>
                        </a:lnSpc>
                      </a:pPr>
                      <a:endParaRPr lang="en-GB" sz="1100" kern="100">
                        <a:effectLst/>
                        <a:latin typeface="Aptos" panose="020B0004020202020204" pitchFamily="34" charset="0"/>
                      </a:endParaRPr>
                    </a:p>
                  </a:txBody>
                  <a:tcPr marL="68580" marR="68580" marT="0" marB="0" anchor="b"/>
                </a:tc>
                <a:tc>
                  <a:txBody>
                    <a:bodyPr/>
                    <a:lstStyle/>
                    <a:p>
                      <a:pPr algn="ctr">
                        <a:lnSpc>
                          <a:spcPct val="107000"/>
                        </a:lnSpc>
                        <a:spcAft>
                          <a:spcPts val="800"/>
                        </a:spcAft>
                        <a:buNone/>
                      </a:pPr>
                      <a:r>
                        <a:rPr lang="en-GB" sz="1200" kern="0" dirty="0">
                          <a:effectLst/>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181417752"/>
                  </a:ext>
                </a:extLst>
              </a:tr>
              <a:tr h="242208">
                <a:tc>
                  <a:txBody>
                    <a:bodyPr/>
                    <a:lstStyle/>
                    <a:p>
                      <a:pPr algn="ctr">
                        <a:lnSpc>
                          <a:spcPct val="107000"/>
                        </a:lnSpc>
                        <a:spcAft>
                          <a:spcPts val="800"/>
                        </a:spcAft>
                        <a:buNone/>
                      </a:pPr>
                      <a:r>
                        <a:rPr lang="en-GB" sz="1200" kern="0" dirty="0">
                          <a:effectLst/>
                        </a:rPr>
                        <a:t>Principal Investment 1/4/24</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endParaRPr lang="en-GB" dirty="0"/>
                    </a:p>
                  </a:txBody>
                  <a:tcPr marL="68580" marR="68580" marT="0" marB="0" anchor="b"/>
                </a:tc>
                <a:tc>
                  <a:txBody>
                    <a:bodyPr/>
                    <a:lstStyle/>
                    <a:p>
                      <a:pPr>
                        <a:lnSpc>
                          <a:spcPct val="107000"/>
                        </a:lnSpc>
                        <a:spcAft>
                          <a:spcPts val="800"/>
                        </a:spcAft>
                        <a:buNone/>
                      </a:pPr>
                      <a:r>
                        <a:rPr lang="en-GB" sz="1200" kern="0" dirty="0">
                          <a:effectLst/>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en-GB" sz="1200" kern="0" dirty="0">
                          <a:effectLst/>
                        </a:rPr>
                        <a:t> £   17,569.00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268179324"/>
                  </a:ext>
                </a:extLst>
              </a:tr>
              <a:tr h="250560">
                <a:tc>
                  <a:txBody>
                    <a:bodyPr/>
                    <a:lstStyle/>
                    <a:p>
                      <a:pPr algn="ctr">
                        <a:lnSpc>
                          <a:spcPct val="107000"/>
                        </a:lnSpc>
                        <a:spcAft>
                          <a:spcPts val="800"/>
                        </a:spcAft>
                        <a:buNone/>
                      </a:pPr>
                      <a:r>
                        <a:rPr lang="en-GB" sz="1200" kern="0" dirty="0">
                          <a:effectLst/>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200" kern="0">
                          <a:effectLst/>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200" kern="0" dirty="0">
                          <a:effectLst/>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en-GB" sz="1200" kern="0" dirty="0">
                          <a:effectLst/>
                        </a:rPr>
                        <a:t> </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155111427"/>
                  </a:ext>
                </a:extLst>
              </a:tr>
              <a:tr h="419898">
                <a:tc>
                  <a:txBody>
                    <a:bodyPr/>
                    <a:lstStyle/>
                    <a:p>
                      <a:pPr algn="ctr">
                        <a:lnSpc>
                          <a:spcPct val="107000"/>
                        </a:lnSpc>
                        <a:spcAft>
                          <a:spcPts val="800"/>
                        </a:spcAft>
                        <a:buNone/>
                      </a:pPr>
                      <a:r>
                        <a:rPr lang="en-GB" sz="1200" kern="0" dirty="0">
                          <a:effectLst/>
                        </a:rPr>
                        <a:t>Total Investment    31/3/25</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200" kern="0">
                          <a:effectLst/>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nSpc>
                          <a:spcPct val="107000"/>
                        </a:lnSpc>
                        <a:spcAft>
                          <a:spcPts val="800"/>
                        </a:spcAft>
                        <a:buNone/>
                      </a:pPr>
                      <a:r>
                        <a:rPr lang="en-GB" sz="1200" kern="0">
                          <a:effectLst/>
                        </a:rPr>
                        <a:t>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ctr">
                        <a:lnSpc>
                          <a:spcPct val="107000"/>
                        </a:lnSpc>
                        <a:spcAft>
                          <a:spcPts val="800"/>
                        </a:spcAft>
                        <a:buNone/>
                      </a:pPr>
                      <a:r>
                        <a:rPr lang="en-GB" sz="1200" b="1" kern="0" dirty="0">
                          <a:solidFill>
                            <a:srgbClr val="FF0000"/>
                          </a:solidFill>
                          <a:effectLst/>
                        </a:rPr>
                        <a:t>-£      9,213.49 </a:t>
                      </a:r>
                      <a:endParaRPr lang="en-GB" sz="1100" b="1"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05894289"/>
                  </a:ext>
                </a:extLst>
              </a:tr>
            </a:tbl>
          </a:graphicData>
        </a:graphic>
      </p:graphicFrame>
      <p:pic>
        <p:nvPicPr>
          <p:cNvPr id="6" name="Picture 5" descr="A couple of cartoon children&#10;&#10;AI-generated content may be incorrect.">
            <a:extLst>
              <a:ext uri="{FF2B5EF4-FFF2-40B4-BE49-F238E27FC236}">
                <a16:creationId xmlns:a16="http://schemas.microsoft.com/office/drawing/2014/main" id="{186C515C-08BD-ED51-6CB4-3246B831A6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02876" y="5622235"/>
            <a:ext cx="4743351" cy="1026261"/>
          </a:xfrm>
          <a:prstGeom prst="rect">
            <a:avLst/>
          </a:prstGeom>
        </p:spPr>
      </p:pic>
    </p:spTree>
    <p:extLst>
      <p:ext uri="{BB962C8B-B14F-4D97-AF65-F5344CB8AC3E}">
        <p14:creationId xmlns:p14="http://schemas.microsoft.com/office/powerpoint/2010/main" val="27637165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C5C5C-5B92-F334-06A2-E80BC7252104}"/>
              </a:ext>
            </a:extLst>
          </p:cNvPr>
          <p:cNvSpPr>
            <a:spLocks noGrp="1"/>
          </p:cNvSpPr>
          <p:nvPr>
            <p:ph type="title"/>
          </p:nvPr>
        </p:nvSpPr>
        <p:spPr>
          <a:xfrm>
            <a:off x="677334" y="609600"/>
            <a:ext cx="7733681" cy="779138"/>
          </a:xfrm>
        </p:spPr>
        <p:txBody>
          <a:bodyPr>
            <a:normAutofit fontScale="90000"/>
          </a:bodyPr>
          <a:lstStyle/>
          <a:p>
            <a:r>
              <a:rPr lang="en-GB" dirty="0"/>
              <a:t>Key Dates for the Academic Year 2025/26</a:t>
            </a:r>
          </a:p>
        </p:txBody>
      </p:sp>
      <p:sp>
        <p:nvSpPr>
          <p:cNvPr id="3" name="Content Placeholder 2">
            <a:extLst>
              <a:ext uri="{FF2B5EF4-FFF2-40B4-BE49-F238E27FC236}">
                <a16:creationId xmlns:a16="http://schemas.microsoft.com/office/drawing/2014/main" id="{013F0C4B-4918-9B2D-7162-8F7A2796BF6D}"/>
              </a:ext>
            </a:extLst>
          </p:cNvPr>
          <p:cNvSpPr>
            <a:spLocks noGrp="1"/>
          </p:cNvSpPr>
          <p:nvPr>
            <p:ph idx="1"/>
          </p:nvPr>
        </p:nvSpPr>
        <p:spPr>
          <a:xfrm>
            <a:off x="677334" y="1280159"/>
            <a:ext cx="8596668" cy="5236143"/>
          </a:xfrm>
        </p:spPr>
        <p:txBody>
          <a:bodyPr vert="horz" lIns="91440" tIns="45720" rIns="91440" bIns="45720" rtlCol="0" anchor="t">
            <a:normAutofit fontScale="77500" lnSpcReduction="20000"/>
          </a:bodyPr>
          <a:lstStyle/>
          <a:p>
            <a:pPr marL="0" indent="0">
              <a:buNone/>
            </a:pPr>
            <a:r>
              <a:rPr lang="en-GB" sz="1300" b="1" dirty="0">
                <a:cs typeface="Times New Roman"/>
              </a:rPr>
              <a:t>Autumn term 2025</a:t>
            </a:r>
            <a:endParaRPr lang="en-GB" sz="1300" dirty="0"/>
          </a:p>
          <a:p>
            <a:pPr marL="0" indent="0">
              <a:buNone/>
            </a:pPr>
            <a:r>
              <a:rPr lang="en-GB" sz="1300" dirty="0">
                <a:cs typeface="Times New Roman"/>
              </a:rPr>
              <a:t>Monday, 1 September - Friday, 24 October</a:t>
            </a:r>
            <a:endParaRPr lang="en-GB" sz="1300" dirty="0"/>
          </a:p>
          <a:p>
            <a:pPr marL="0" indent="0">
              <a:buNone/>
            </a:pPr>
            <a:r>
              <a:rPr lang="en-GB" sz="1300" dirty="0">
                <a:cs typeface="Times New Roman"/>
              </a:rPr>
              <a:t>Half-term holiday: Monday, 27 - Friday, 31 October</a:t>
            </a:r>
            <a:endParaRPr lang="en-GB" sz="1300" dirty="0"/>
          </a:p>
          <a:p>
            <a:pPr marL="0" indent="0">
              <a:buNone/>
            </a:pPr>
            <a:r>
              <a:rPr lang="en-GB" sz="1300" dirty="0">
                <a:cs typeface="Times New Roman"/>
              </a:rPr>
              <a:t>Monday, 3 November - Friday, 19 December</a:t>
            </a:r>
            <a:endParaRPr lang="en-GB" sz="1300" dirty="0"/>
          </a:p>
          <a:p>
            <a:pPr marL="0" indent="0">
              <a:buNone/>
            </a:pPr>
            <a:r>
              <a:rPr lang="en-GB" sz="1300" dirty="0">
                <a:cs typeface="Times New Roman"/>
              </a:rPr>
              <a:t>Christmas holiday: Monday, 22 December - Friday, 2 January</a:t>
            </a:r>
          </a:p>
          <a:p>
            <a:endParaRPr lang="en-GB" sz="1300" b="1" dirty="0">
              <a:cs typeface="Times New Roman"/>
            </a:endParaRPr>
          </a:p>
          <a:p>
            <a:pPr marL="0" indent="0">
              <a:buNone/>
            </a:pPr>
            <a:r>
              <a:rPr lang="en-GB" sz="1300" b="1" dirty="0">
                <a:cs typeface="Times New Roman"/>
              </a:rPr>
              <a:t>Spring term 2026</a:t>
            </a:r>
            <a:endParaRPr lang="en-GB" sz="1300" dirty="0"/>
          </a:p>
          <a:p>
            <a:pPr marL="0" indent="0">
              <a:buNone/>
            </a:pPr>
            <a:r>
              <a:rPr lang="en-GB" sz="1300" dirty="0">
                <a:cs typeface="Times New Roman"/>
              </a:rPr>
              <a:t>Monday, 5 January - Friday, 13 February</a:t>
            </a:r>
            <a:endParaRPr lang="en-GB" sz="1300" dirty="0"/>
          </a:p>
          <a:p>
            <a:pPr marL="0" indent="0">
              <a:buNone/>
            </a:pPr>
            <a:r>
              <a:rPr lang="en-GB" sz="1300" dirty="0">
                <a:cs typeface="Times New Roman"/>
              </a:rPr>
              <a:t>Half-term holiday: Monday, 16 - Friday, 20 February</a:t>
            </a:r>
            <a:endParaRPr lang="en-GB" sz="1300" dirty="0"/>
          </a:p>
          <a:p>
            <a:pPr marL="0" indent="0">
              <a:buNone/>
            </a:pPr>
            <a:r>
              <a:rPr lang="en-GB" sz="1300" dirty="0">
                <a:cs typeface="Times New Roman"/>
              </a:rPr>
              <a:t>Monday, 23 February - Friday, 27 March</a:t>
            </a:r>
            <a:endParaRPr lang="en-GB" sz="1300" dirty="0"/>
          </a:p>
          <a:p>
            <a:pPr marL="0" indent="0">
              <a:buNone/>
            </a:pPr>
            <a:r>
              <a:rPr lang="en-GB" sz="1300" dirty="0">
                <a:cs typeface="Times New Roman"/>
              </a:rPr>
              <a:t>Easter holiday: Monday, 30 March - Friday, 10 April</a:t>
            </a:r>
          </a:p>
          <a:p>
            <a:endParaRPr lang="en-GB" sz="1300" b="1" dirty="0">
              <a:cs typeface="Times New Roman"/>
            </a:endParaRPr>
          </a:p>
          <a:p>
            <a:pPr marL="0" indent="0">
              <a:buNone/>
            </a:pPr>
            <a:r>
              <a:rPr lang="en-GB" sz="1300" b="1" dirty="0">
                <a:cs typeface="Times New Roman"/>
              </a:rPr>
              <a:t>Summer term 2026</a:t>
            </a:r>
            <a:endParaRPr lang="en-GB" sz="1300" dirty="0"/>
          </a:p>
          <a:p>
            <a:pPr marL="0" indent="0">
              <a:buNone/>
            </a:pPr>
            <a:r>
              <a:rPr lang="en-GB" sz="1300" dirty="0">
                <a:cs typeface="Times New Roman"/>
              </a:rPr>
              <a:t>Monday, 13 April - Friday, 22 May</a:t>
            </a:r>
            <a:endParaRPr lang="en-GB" sz="1300" dirty="0"/>
          </a:p>
          <a:p>
            <a:pPr marL="0" indent="0">
              <a:buNone/>
            </a:pPr>
            <a:r>
              <a:rPr lang="en-GB" sz="1300" dirty="0">
                <a:cs typeface="Times New Roman"/>
              </a:rPr>
              <a:t>Half-term holiday: Monday, 25 - Friday, 29 May</a:t>
            </a:r>
            <a:endParaRPr lang="en-GB" sz="1300" dirty="0"/>
          </a:p>
          <a:p>
            <a:pPr marL="0" indent="0">
              <a:buNone/>
            </a:pPr>
            <a:r>
              <a:rPr lang="en-GB" sz="1300" dirty="0">
                <a:cs typeface="Times New Roman"/>
              </a:rPr>
              <a:t>Monday, 1 June - Monday, 20 July</a:t>
            </a:r>
            <a:endParaRPr lang="en-GB" sz="1300" dirty="0"/>
          </a:p>
          <a:p>
            <a:pPr marL="0" indent="0">
              <a:buNone/>
            </a:pPr>
            <a:r>
              <a:rPr lang="en-GB" sz="1300" dirty="0">
                <a:cs typeface="Times New Roman"/>
              </a:rPr>
              <a:t>Summer holiday: Tuesday, 21 July - </a:t>
            </a:r>
            <a:r>
              <a:rPr lang="en-GB" sz="1600" dirty="0">
                <a:cs typeface="Times New Roman"/>
              </a:rPr>
              <a:t>Monday</a:t>
            </a:r>
            <a:r>
              <a:rPr lang="en-GB" sz="1300" dirty="0">
                <a:cs typeface="Times New Roman"/>
              </a:rPr>
              <a:t>, 31 August</a:t>
            </a:r>
            <a:endParaRPr lang="en-GB" sz="1300" dirty="0"/>
          </a:p>
          <a:p>
            <a:pPr marL="0" indent="0">
              <a:buNone/>
            </a:pPr>
            <a:r>
              <a:rPr lang="en-GB" sz="1300" dirty="0">
                <a:cs typeface="Times New Roman"/>
              </a:rPr>
              <a:t>Schools will be closed to pupils for INSET/Staff preparation on six days between Monday, 1 September 2025 and Monday, 20 July 2026.</a:t>
            </a:r>
            <a:endParaRPr lang="en-GB" sz="1300" dirty="0"/>
          </a:p>
          <a:p>
            <a:endParaRPr lang="en-GB" sz="1300" dirty="0"/>
          </a:p>
          <a:p>
            <a:pPr marL="0" indent="0">
              <a:buNone/>
            </a:pPr>
            <a:r>
              <a:rPr lang="en-GB" sz="1300" dirty="0">
                <a:solidFill>
                  <a:srgbClr val="212529"/>
                </a:solidFill>
                <a:ea typeface="+mn-lt"/>
                <a:cs typeface="+mn-lt"/>
              </a:rPr>
              <a:t>Details of INSET days will be sent via text, newsletters or through the school website.  </a:t>
            </a:r>
            <a:endParaRPr lang="en-GB" sz="1300" dirty="0"/>
          </a:p>
          <a:p>
            <a:pPr algn="ctr"/>
            <a:endParaRPr lang="en-GB" dirty="0"/>
          </a:p>
          <a:p>
            <a:endParaRPr lang="en-GB" dirty="0"/>
          </a:p>
        </p:txBody>
      </p:sp>
      <p:pic>
        <p:nvPicPr>
          <p:cNvPr id="4" name="Picture 3">
            <a:extLst>
              <a:ext uri="{FF2B5EF4-FFF2-40B4-BE49-F238E27FC236}">
                <a16:creationId xmlns:a16="http://schemas.microsoft.com/office/drawing/2014/main" id="{9F3CEFD8-54A9-0E66-F6FD-C1729BFDC812}"/>
              </a:ext>
            </a:extLst>
          </p:cNvPr>
          <p:cNvPicPr>
            <a:picLocks noChangeAspect="1"/>
          </p:cNvPicPr>
          <p:nvPr/>
        </p:nvPicPr>
        <p:blipFill>
          <a:blip r:embed="rId2"/>
          <a:stretch>
            <a:fillRect/>
          </a:stretch>
        </p:blipFill>
        <p:spPr>
          <a:xfrm>
            <a:off x="8411015" y="5858830"/>
            <a:ext cx="3607878" cy="779139"/>
          </a:xfrm>
          <a:prstGeom prst="rect">
            <a:avLst/>
          </a:prstGeom>
        </p:spPr>
      </p:pic>
    </p:spTree>
    <p:extLst>
      <p:ext uri="{BB962C8B-B14F-4D97-AF65-F5344CB8AC3E}">
        <p14:creationId xmlns:p14="http://schemas.microsoft.com/office/powerpoint/2010/main" val="32222990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3" name="Rectangle 12">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9"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1"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Isosceles Triangle 22">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Freeform: Shape 28">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08F8FD2-68B0-F7AF-C798-1881395FAE35}"/>
              </a:ext>
            </a:extLst>
          </p:cNvPr>
          <p:cNvSpPr>
            <a:spLocks noGrp="1"/>
          </p:cNvSpPr>
          <p:nvPr>
            <p:ph type="title"/>
          </p:nvPr>
        </p:nvSpPr>
        <p:spPr>
          <a:xfrm>
            <a:off x="7298681" y="2076893"/>
            <a:ext cx="4512989" cy="2227730"/>
          </a:xfrm>
        </p:spPr>
        <p:txBody>
          <a:bodyPr anchor="ctr">
            <a:normAutofit/>
          </a:bodyPr>
          <a:lstStyle/>
          <a:p>
            <a:pPr>
              <a:lnSpc>
                <a:spcPct val="90000"/>
              </a:lnSpc>
            </a:pPr>
            <a:r>
              <a:rPr lang="en-GB" sz="1400" b="1" i="1" dirty="0">
                <a:solidFill>
                  <a:srgbClr val="FFFFFF"/>
                </a:solidFill>
              </a:rPr>
              <a:t>Acknowledgements</a:t>
            </a:r>
            <a:br>
              <a:rPr lang="en-GB" sz="1400" b="1" i="1" dirty="0">
                <a:solidFill>
                  <a:srgbClr val="FFFFFF"/>
                </a:solidFill>
              </a:rPr>
            </a:br>
            <a:br>
              <a:rPr lang="en-GB" sz="1400" dirty="0">
                <a:solidFill>
                  <a:srgbClr val="FFFFFF"/>
                </a:solidFill>
              </a:rPr>
            </a:br>
            <a:r>
              <a:rPr lang="en-GB" sz="1400" dirty="0">
                <a:solidFill>
                  <a:srgbClr val="FFFFFF"/>
                </a:solidFill>
              </a:rPr>
              <a:t>The Governing Body wishes to thank pupils, staff and the community who all play a huge role in helping the school achieve its goals. Our school continues to grow from strength to strength and when we all work together and when each and every learner believes in themselves, they can achieve their goals and succeed in their chosen path.</a:t>
            </a:r>
            <a:br>
              <a:rPr lang="en-GB" sz="1400" dirty="0">
                <a:solidFill>
                  <a:srgbClr val="FFFFFF"/>
                </a:solidFill>
              </a:rPr>
            </a:br>
            <a:endParaRPr lang="en-GB" sz="1400" dirty="0">
              <a:solidFill>
                <a:srgbClr val="FFFFFF"/>
              </a:solidFill>
            </a:endParaRPr>
          </a:p>
        </p:txBody>
      </p:sp>
      <p:pic>
        <p:nvPicPr>
          <p:cNvPr id="4" name="Content Placeholder 3" descr="Image result for inspirational poem about children learning">
            <a:extLst>
              <a:ext uri="{FF2B5EF4-FFF2-40B4-BE49-F238E27FC236}">
                <a16:creationId xmlns:a16="http://schemas.microsoft.com/office/drawing/2014/main" id="{EA0ACBEE-8C57-4F2D-4465-2F67C2F60F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auto">
          <a:xfrm>
            <a:off x="1239219" y="1168399"/>
            <a:ext cx="2892838" cy="4610101"/>
          </a:xfrm>
          <a:prstGeom prst="rect">
            <a:avLst/>
          </a:prstGeom>
          <a:noFill/>
        </p:spPr>
      </p:pic>
    </p:spTree>
    <p:extLst>
      <p:ext uri="{BB962C8B-B14F-4D97-AF65-F5344CB8AC3E}">
        <p14:creationId xmlns:p14="http://schemas.microsoft.com/office/powerpoint/2010/main" val="3662734983"/>
      </p:ext>
    </p:extLst>
  </p:cSld>
  <p:clrMapOvr>
    <a:masterClrMapping/>
  </p:clrMapOvr>
</p:sld>
</file>

<file path=ppt/theme/theme1.xml><?xml version="1.0" encoding="utf-8"?>
<a:theme xmlns:a="http://schemas.openxmlformats.org/drawingml/2006/main" name="Facet">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f478b73-daa4-4ecc-abd1-7fda31be1ed9">
      <Terms xmlns="http://schemas.microsoft.com/office/infopath/2007/PartnerControls"/>
    </lcf76f155ced4ddcb4097134ff3c332f>
    <TaxCatchAll xmlns="94f2f651-6247-4d14-a51f-0e000900ada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C635B3223731E45B0735BEAC5B4045A" ma:contentTypeVersion="" ma:contentTypeDescription="Create a new document." ma:contentTypeScope="" ma:versionID="4f8e5ff52acf4394440b39a96e18a4f1">
  <xsd:schema xmlns:xsd="http://www.w3.org/2001/XMLSchema" xmlns:xs="http://www.w3.org/2001/XMLSchema" xmlns:p="http://schemas.microsoft.com/office/2006/metadata/properties" xmlns:ns2="cf478b73-daa4-4ecc-abd1-7fda31be1ed9" xmlns:ns3="94f2f651-6247-4d14-a51f-0e000900ada3" targetNamespace="http://schemas.microsoft.com/office/2006/metadata/properties" ma:root="true" ma:fieldsID="94c9c448d35924c92e3e0afe740864a5" ns2:_="" ns3:_="">
    <xsd:import namespace="cf478b73-daa4-4ecc-abd1-7fda31be1ed9"/>
    <xsd:import namespace="94f2f651-6247-4d14-a51f-0e000900ada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DateTake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478b73-daa4-4ecc-abd1-7fda31be1e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e8eb062c-d763-48f9-a1b1-826b13cffd46"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description="" ma:hidden="true" ma:indexed="true" ma:internalName="MediaServiceDateTaken" ma:readOnly="true">
      <xsd:simpleType>
        <xsd:restriction base="dms:Text"/>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4f2f651-6247-4d14-a51f-0e000900ada3"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605b67df-7999-47b5-9331-795fa9bd0b5e}" ma:internalName="TaxCatchAll" ma:showField="CatchAllData" ma:web="94f2f651-6247-4d14-a51f-0e000900ada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BE3F982-F3FB-422D-9FB7-1D41C74F100B}">
  <ds:schemaRefs>
    <ds:schemaRef ds:uri="94f2f651-6247-4d14-a51f-0e000900ada3"/>
    <ds:schemaRef ds:uri="cf478b73-daa4-4ecc-abd1-7fda31be1ed9"/>
    <ds:schemaRef ds:uri="http://purl.org/dc/elements/1.1/"/>
    <ds:schemaRef ds:uri="http://schemas.microsoft.com/office/2006/documentManagement/types"/>
    <ds:schemaRef ds:uri="http://schemas.microsoft.com/office/infopath/2007/PartnerControls"/>
    <ds:schemaRef ds:uri="http://www.w3.org/XML/1998/namespace"/>
    <ds:schemaRef ds:uri="http://purl.org/dc/terms/"/>
    <ds:schemaRef ds:uri="http://schemas.openxmlformats.org/package/2006/metadata/core-propertie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F48383E1-2951-41ED-880D-1DC92BD99168}">
  <ds:schemaRefs>
    <ds:schemaRef ds:uri="http://schemas.microsoft.com/sharepoint/v3/contenttype/forms"/>
  </ds:schemaRefs>
</ds:datastoreItem>
</file>

<file path=customXml/itemProps3.xml><?xml version="1.0" encoding="utf-8"?>
<ds:datastoreItem xmlns:ds="http://schemas.openxmlformats.org/officeDocument/2006/customXml" ds:itemID="{20BDE8C8-6949-45BC-853A-52356503F2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478b73-daa4-4ecc-abd1-7fda31be1ed9"/>
    <ds:schemaRef ds:uri="94f2f651-6247-4d14-a51f-0e000900ad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Facet</Template>
  <TotalTime>1119</TotalTime>
  <Words>6268</Words>
  <Application>Microsoft Office PowerPoint</Application>
  <PresentationFormat>Widescreen</PresentationFormat>
  <Paragraphs>386</Paragraphs>
  <Slides>27</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27</vt:i4>
      </vt:variant>
    </vt:vector>
  </HeadingPairs>
  <TitlesOfParts>
    <vt:vector size="37" baseType="lpstr">
      <vt:lpstr>Aptos</vt:lpstr>
      <vt:lpstr>Arial</vt:lpstr>
      <vt:lpstr>Calibri</vt:lpstr>
      <vt:lpstr>Gill Sans MT</vt:lpstr>
      <vt:lpstr>Palatino Linotype</vt:lpstr>
      <vt:lpstr>Segoe UI</vt:lpstr>
      <vt:lpstr>Times New Roman</vt:lpstr>
      <vt:lpstr>Trebuchet MS</vt:lpstr>
      <vt:lpstr>Wingdings 3</vt:lpstr>
      <vt:lpstr>Facet</vt:lpstr>
      <vt:lpstr>Blaengwrach Primary School  Governing Body Annual Report to Parents</vt:lpstr>
      <vt:lpstr>PowerPoint Presentation</vt:lpstr>
      <vt:lpstr>Chair of Governors</vt:lpstr>
      <vt:lpstr>School Context </vt:lpstr>
      <vt:lpstr>School Context </vt:lpstr>
      <vt:lpstr>Governing Body The Governing Body has a key role in supporting and challenging the school on its standards and provision. Members have opportunities to visit the school throughout the year, to visit classes and to speak with staff and pupils. You may contact the GB by addressing any correspondence to the Chair c/o Blaengwrach Primary.  </vt:lpstr>
      <vt:lpstr>Staffing Structure for July 2025    </vt:lpstr>
      <vt:lpstr>PowerPoint Presentation</vt:lpstr>
      <vt:lpstr>Breakfast Club and Extra-curricular clubs </vt:lpstr>
      <vt:lpstr>Organisation </vt:lpstr>
      <vt:lpstr>Attendance and Punctuality</vt:lpstr>
      <vt:lpstr>Attendance </vt:lpstr>
      <vt:lpstr>Estyn interim visit </vt:lpstr>
      <vt:lpstr>Our Curriculum </vt:lpstr>
      <vt:lpstr>The Welsh Language </vt:lpstr>
      <vt:lpstr>Educational Trips and visits </vt:lpstr>
      <vt:lpstr>Additional Learning Needs</vt:lpstr>
      <vt:lpstr>Family Engagement </vt:lpstr>
      <vt:lpstr>Supporting our community and charities  </vt:lpstr>
      <vt:lpstr>Musical talent </vt:lpstr>
      <vt:lpstr>Sporting achievements</vt:lpstr>
      <vt:lpstr>Healthy Eating </vt:lpstr>
      <vt:lpstr>Friends of Blaengwrach </vt:lpstr>
      <vt:lpstr>School Improvement Plan &amp; Self-Evaluation </vt:lpstr>
      <vt:lpstr>Financial position for April 2024 – March 2025    </vt:lpstr>
      <vt:lpstr>Key Dates for the Academic Year 2025/26</vt:lpstr>
      <vt:lpstr>Acknowledgements  The Governing Body wishes to thank pupils, staff and the community who all play a huge role in helping the school achieve its goals. Our school continues to grow from strength to strength and when we all work together and when each and every learner believes in themselves, they can achieve their goals and succeed in their chosen path.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 Williams (Blaengwrach Primary School)</dc:creator>
  <cp:lastModifiedBy>L Williams (Blaengwrach Primary School)</cp:lastModifiedBy>
  <cp:revision>579</cp:revision>
  <dcterms:created xsi:type="dcterms:W3CDTF">2025-11-13T20:58:09Z</dcterms:created>
  <dcterms:modified xsi:type="dcterms:W3CDTF">2026-01-12T09:43:39Z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0x010100DC635B3223731E45B0735BEAC5B4045A</vt:lpwstr>
  </property>
  <property fmtid="{D5CDD505-2E9C-101B-9397-08002B2CF9AE}" pid="3" name="MediaServiceImageTags">
    <vt:lpwstr/>
  </property>
</Properties>
</file>